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56"/>
  </p:notesMasterIdLst>
  <p:sldIdLst>
    <p:sldId id="256" r:id="rId2"/>
    <p:sldId id="257" r:id="rId3"/>
    <p:sldId id="297" r:id="rId4"/>
    <p:sldId id="429" r:id="rId5"/>
    <p:sldId id="430" r:id="rId6"/>
    <p:sldId id="431" r:id="rId7"/>
    <p:sldId id="264" r:id="rId8"/>
    <p:sldId id="343" r:id="rId9"/>
    <p:sldId id="406" r:id="rId10"/>
    <p:sldId id="408" r:id="rId11"/>
    <p:sldId id="407" r:id="rId12"/>
    <p:sldId id="409" r:id="rId13"/>
    <p:sldId id="410" r:id="rId14"/>
    <p:sldId id="411" r:id="rId15"/>
    <p:sldId id="412" r:id="rId16"/>
    <p:sldId id="422" r:id="rId17"/>
    <p:sldId id="413" r:id="rId18"/>
    <p:sldId id="423" r:id="rId19"/>
    <p:sldId id="424" r:id="rId20"/>
    <p:sldId id="425" r:id="rId21"/>
    <p:sldId id="414" r:id="rId22"/>
    <p:sldId id="426" r:id="rId23"/>
    <p:sldId id="432" r:id="rId24"/>
    <p:sldId id="428" r:id="rId25"/>
    <p:sldId id="427" r:id="rId26"/>
    <p:sldId id="416" r:id="rId27"/>
    <p:sldId id="417" r:id="rId28"/>
    <p:sldId id="418" r:id="rId29"/>
    <p:sldId id="419" r:id="rId30"/>
    <p:sldId id="420" r:id="rId31"/>
    <p:sldId id="265" r:id="rId32"/>
    <p:sldId id="266" r:id="rId33"/>
    <p:sldId id="267" r:id="rId34"/>
    <p:sldId id="268" r:id="rId35"/>
    <p:sldId id="269" r:id="rId36"/>
    <p:sldId id="270" r:id="rId37"/>
    <p:sldId id="271" r:id="rId38"/>
    <p:sldId id="272" r:id="rId39"/>
    <p:sldId id="273" r:id="rId40"/>
    <p:sldId id="274" r:id="rId41"/>
    <p:sldId id="275" r:id="rId42"/>
    <p:sldId id="276" r:id="rId43"/>
    <p:sldId id="277" r:id="rId44"/>
    <p:sldId id="278" r:id="rId45"/>
    <p:sldId id="294" r:id="rId46"/>
    <p:sldId id="293" r:id="rId47"/>
    <p:sldId id="280" r:id="rId48"/>
    <p:sldId id="281" r:id="rId49"/>
    <p:sldId id="282" r:id="rId50"/>
    <p:sldId id="286" r:id="rId51"/>
    <p:sldId id="287" r:id="rId52"/>
    <p:sldId id="288" r:id="rId53"/>
    <p:sldId id="291" r:id="rId54"/>
    <p:sldId id="421" r:id="rId55"/>
  </p:sldIdLst>
  <p:sldSz cx="9144000" cy="5143500" type="screen16x9"/>
  <p:notesSz cx="7010400" cy="9236075"/>
  <p:embeddedFontLst>
    <p:embeddedFont>
      <p:font typeface="Calibri" panose="020F0502020204030204" pitchFamily="34" charset="0"/>
      <p:regular r:id="rId57"/>
      <p:bold r:id="rId58"/>
      <p:italic r:id="rId59"/>
      <p:boldItalic r:id="rId60"/>
    </p:embeddedFont>
    <p:embeddedFont>
      <p:font typeface="Georgia" panose="02040502050405020303" pitchFamily="18" charset="0"/>
      <p:regular r:id="rId61"/>
      <p:bold r:id="rId62"/>
      <p:italic r:id="rId63"/>
      <p:boldItalic r:id="rId64"/>
    </p:embeddedFont>
    <p:embeddedFont>
      <p:font typeface="Helvetica Neue" panose="02000503000000020004" pitchFamily="2"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78">
          <p15:clr>
            <a:srgbClr val="A4A3A4"/>
          </p15:clr>
        </p15:guide>
        <p15:guide id="2" orient="horz" pos="992">
          <p15:clr>
            <a:srgbClr val="A4A3A4"/>
          </p15:clr>
        </p15:guide>
        <p15:guide id="3" pos="5274">
          <p15:clr>
            <a:srgbClr val="A4A3A4"/>
          </p15:clr>
        </p15:guide>
        <p15:guide id="4" pos="407">
          <p15:clr>
            <a:srgbClr val="A4A3A4"/>
          </p15:clr>
        </p15:guide>
        <p15:guide id="5" pos="30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651"/>
  </p:normalViewPr>
  <p:slideViewPr>
    <p:cSldViewPr snapToGrid="0">
      <p:cViewPr varScale="1">
        <p:scale>
          <a:sx n="120" d="100"/>
          <a:sy n="120" d="100"/>
        </p:scale>
        <p:origin x="200" y="512"/>
      </p:cViewPr>
      <p:guideLst>
        <p:guide orient="horz" pos="478"/>
        <p:guide orient="horz" pos="992"/>
        <p:guide pos="5274"/>
        <p:guide pos="407"/>
        <p:guide pos="306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1804"/>
          </a:xfrm>
          <a:prstGeom prst="rect">
            <a:avLst/>
          </a:prstGeom>
          <a:noFill/>
          <a:ln>
            <a:noFill/>
          </a:ln>
        </p:spPr>
        <p:txBody>
          <a:bodyPr spcFirstLastPara="1" wrap="square" lIns="92825" tIns="46400" rIns="92825" bIns="464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1804"/>
          </a:xfrm>
          <a:prstGeom prst="rect">
            <a:avLst/>
          </a:prstGeom>
          <a:noFill/>
          <a:ln>
            <a:noFill/>
          </a:ln>
        </p:spPr>
        <p:txBody>
          <a:bodyPr spcFirstLastPara="1" wrap="square" lIns="92825" tIns="46400" rIns="92825" bIns="464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387136"/>
            <a:ext cx="5608320" cy="4156234"/>
          </a:xfrm>
          <a:prstGeom prst="rect">
            <a:avLst/>
          </a:prstGeom>
          <a:noFill/>
          <a:ln>
            <a:noFill/>
          </a:ln>
        </p:spPr>
        <p:txBody>
          <a:bodyPr spcFirstLastPara="1" wrap="square" lIns="92825" tIns="46400" rIns="92825" bIns="464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8"/>
            <a:ext cx="3037840" cy="461804"/>
          </a:xfrm>
          <a:prstGeom prst="rect">
            <a:avLst/>
          </a:prstGeom>
          <a:noFill/>
          <a:ln>
            <a:noFill/>
          </a:ln>
        </p:spPr>
        <p:txBody>
          <a:bodyPr spcFirstLastPara="1" wrap="square" lIns="92825" tIns="46400" rIns="92825" bIns="464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772668"/>
            <a:ext cx="3037840" cy="461804"/>
          </a:xfrm>
          <a:prstGeom prst="rect">
            <a:avLst/>
          </a:prstGeom>
          <a:noFill/>
          <a:ln>
            <a:noFill/>
          </a:ln>
        </p:spPr>
        <p:txBody>
          <a:bodyPr spcFirstLastPara="1" wrap="square" lIns="92825" tIns="46400" rIns="92825" bIns="464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701040" y="4387136"/>
            <a:ext cx="5608320" cy="4156234"/>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84" name="Google Shape;84;p1:notes"/>
          <p:cNvSpPr txBox="1">
            <a:spLocks noGrp="1"/>
          </p:cNvSpPr>
          <p:nvPr>
            <p:ph type="sldNum" idx="12"/>
          </p:nvPr>
        </p:nvSpPr>
        <p:spPr>
          <a:xfrm>
            <a:off x="3970938" y="8772668"/>
            <a:ext cx="3037840" cy="461804"/>
          </a:xfrm>
          <a:prstGeom prst="rect">
            <a:avLst/>
          </a:prstGeom>
          <a:noFill/>
          <a:ln>
            <a:noFill/>
          </a:ln>
        </p:spPr>
        <p:txBody>
          <a:bodyPr spcFirstLastPara="1" wrap="square" lIns="92825" tIns="46400" rIns="92825" bIns="464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da1d26c20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da1d26c20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0647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da1d26c20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da1d26c2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8836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da1d26c20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da1d26c20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5747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da1d26c20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da1d26c2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8011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da1d26c20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da1d26c20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229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05" name="Google Shape;205;p10: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15" name="Google Shape;215;p11: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25" name="Google Shape;225;p1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35" name="Google Shape;235;p13: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48" name="Google Shape;248;p14: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5: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58" name="Google Shape;258;p15: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6: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68" name="Google Shape;268;p16: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7: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79" name="Google Shape;279;p17: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8: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90" name="Google Shape;290;p18: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9: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01" name="Google Shape;301;p19: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0: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11" name="Google Shape;311;p20: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1: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22" name="Google Shape;322;p21: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2: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33" name="Google Shape;333;p2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3: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44" name="Google Shape;344;p23: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4: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54" name="Google Shape;354;p24: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7531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7445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56a18f6a73_0_9:notes"/>
          <p:cNvSpPr txBox="1">
            <a:spLocks noGrp="1"/>
          </p:cNvSpPr>
          <p:nvPr>
            <p:ph type="body" idx="1"/>
          </p:nvPr>
        </p:nvSpPr>
        <p:spPr>
          <a:xfrm>
            <a:off x="701040" y="4387136"/>
            <a:ext cx="5608200" cy="4156200"/>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64" name="Google Shape;364;g56a18f6a73_0_9: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5136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5: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65" name="Google Shape;365;p25: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6: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75" name="Google Shape;375;p26: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7: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87" name="Google Shape;387;p27: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1: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30" name="Google Shape;430;p31: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2: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41" name="Google Shape;441;p3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3: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51" name="Google Shape;451;p33: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6: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82" name="Google Shape;482;p36: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6: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82" name="Google Shape;482;p36: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361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6290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5411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406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194" name="Google Shape;194;p9: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636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txBox="1">
            <a:spLocks noGrp="1"/>
          </p:cNvSpPr>
          <p:nvPr>
            <p:ph type="body" idx="1"/>
          </p:nvPr>
        </p:nvSpPr>
        <p:spPr>
          <a:xfrm>
            <a:off x="701040" y="4387136"/>
            <a:ext cx="5608320" cy="4156234"/>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194" name="Google Shape;194;p9: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1464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685800" y="1598614"/>
            <a:ext cx="7772400" cy="11017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A0A3"/>
              </a:buClr>
              <a:buSzPts val="3200"/>
              <a:buNone/>
              <a:defRPr>
                <a:solidFill>
                  <a:srgbClr val="88A0A3"/>
                </a:solidFill>
              </a:defRPr>
            </a:lvl1pPr>
            <a:lvl2pPr lvl="1" algn="ctr">
              <a:spcBef>
                <a:spcPts val="560"/>
              </a:spcBef>
              <a:spcAft>
                <a:spcPts val="0"/>
              </a:spcAft>
              <a:buClr>
                <a:srgbClr val="88A0A3"/>
              </a:buClr>
              <a:buSzPts val="2800"/>
              <a:buNone/>
              <a:defRPr>
                <a:solidFill>
                  <a:srgbClr val="88A0A3"/>
                </a:solidFill>
              </a:defRPr>
            </a:lvl2pPr>
            <a:lvl3pPr lvl="2" algn="ctr">
              <a:spcBef>
                <a:spcPts val="480"/>
              </a:spcBef>
              <a:spcAft>
                <a:spcPts val="0"/>
              </a:spcAft>
              <a:buClr>
                <a:srgbClr val="88A0A3"/>
              </a:buClr>
              <a:buSzPts val="2400"/>
              <a:buNone/>
              <a:defRPr>
                <a:solidFill>
                  <a:srgbClr val="88A0A3"/>
                </a:solidFill>
              </a:defRPr>
            </a:lvl3pPr>
            <a:lvl4pPr lvl="3" algn="ctr">
              <a:spcBef>
                <a:spcPts val="400"/>
              </a:spcBef>
              <a:spcAft>
                <a:spcPts val="0"/>
              </a:spcAft>
              <a:buClr>
                <a:srgbClr val="88A0A3"/>
              </a:buClr>
              <a:buSzPts val="2000"/>
              <a:buNone/>
              <a:defRPr>
                <a:solidFill>
                  <a:srgbClr val="88A0A3"/>
                </a:solidFill>
              </a:defRPr>
            </a:lvl4pPr>
            <a:lvl5pPr lvl="4" algn="ctr">
              <a:spcBef>
                <a:spcPts val="400"/>
              </a:spcBef>
              <a:spcAft>
                <a:spcPts val="0"/>
              </a:spcAft>
              <a:buClr>
                <a:srgbClr val="88A0A3"/>
              </a:buClr>
              <a:buSzPts val="2000"/>
              <a:buNone/>
              <a:defRPr>
                <a:solidFill>
                  <a:srgbClr val="88A0A3"/>
                </a:solidFill>
              </a:defRPr>
            </a:lvl5pPr>
            <a:lvl6pPr lvl="5" algn="ctr">
              <a:spcBef>
                <a:spcPts val="400"/>
              </a:spcBef>
              <a:spcAft>
                <a:spcPts val="0"/>
              </a:spcAft>
              <a:buClr>
                <a:srgbClr val="88A0A3"/>
              </a:buClr>
              <a:buSzPts val="2000"/>
              <a:buNone/>
              <a:defRPr>
                <a:solidFill>
                  <a:srgbClr val="88A0A3"/>
                </a:solidFill>
              </a:defRPr>
            </a:lvl6pPr>
            <a:lvl7pPr lvl="6" algn="ctr">
              <a:spcBef>
                <a:spcPts val="400"/>
              </a:spcBef>
              <a:spcAft>
                <a:spcPts val="0"/>
              </a:spcAft>
              <a:buClr>
                <a:srgbClr val="88A0A3"/>
              </a:buClr>
              <a:buSzPts val="2000"/>
              <a:buNone/>
              <a:defRPr>
                <a:solidFill>
                  <a:srgbClr val="88A0A3"/>
                </a:solidFill>
              </a:defRPr>
            </a:lvl7pPr>
            <a:lvl8pPr lvl="7" algn="ctr">
              <a:spcBef>
                <a:spcPts val="400"/>
              </a:spcBef>
              <a:spcAft>
                <a:spcPts val="0"/>
              </a:spcAft>
              <a:buClr>
                <a:srgbClr val="88A0A3"/>
              </a:buClr>
              <a:buSzPts val="2000"/>
              <a:buNone/>
              <a:defRPr>
                <a:solidFill>
                  <a:srgbClr val="88A0A3"/>
                </a:solidFill>
              </a:defRPr>
            </a:lvl8pPr>
            <a:lvl9pPr lvl="8" algn="ctr">
              <a:spcBef>
                <a:spcPts val="400"/>
              </a:spcBef>
              <a:spcAft>
                <a:spcPts val="0"/>
              </a:spcAft>
              <a:buClr>
                <a:srgbClr val="88A0A3"/>
              </a:buClr>
              <a:buSzPts val="2000"/>
              <a:buNone/>
              <a:defRPr>
                <a:solidFill>
                  <a:srgbClr val="88A0A3"/>
                </a:solidFill>
              </a:defRPr>
            </a:lvl9pPr>
          </a:lstStyle>
          <a:p>
            <a:endParaRPr/>
          </a:p>
        </p:txBody>
      </p:sp>
      <p:sp>
        <p:nvSpPr>
          <p:cNvPr id="15" name="Google Shape;15;p2"/>
          <p:cNvSpPr txBox="1">
            <a:spLocks noGrp="1"/>
          </p:cNvSpPr>
          <p:nvPr>
            <p:ph type="dt" idx="10"/>
          </p:nvPr>
        </p:nvSpPr>
        <p:spPr>
          <a:xfrm>
            <a:off x="457200" y="4767264"/>
            <a:ext cx="2133600" cy="27463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ftr" idx="11"/>
          </p:nvPr>
        </p:nvSpPr>
        <p:spPr>
          <a:xfrm>
            <a:off x="3124200" y="4767264"/>
            <a:ext cx="2895600" cy="27463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rot="5400000">
            <a:off x="5464175" y="1371601"/>
            <a:ext cx="4387850"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1273175" y="-609599"/>
            <a:ext cx="4387850"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2"/>
          <p:cNvSpPr txBox="1">
            <a:spLocks noGrp="1"/>
          </p:cNvSpPr>
          <p:nvPr>
            <p:ph type="dt" idx="10"/>
          </p:nvPr>
        </p:nvSpPr>
        <p:spPr>
          <a:xfrm>
            <a:off x="457200" y="4767264"/>
            <a:ext cx="2133600" cy="27463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ftr" idx="11"/>
          </p:nvPr>
        </p:nvSpPr>
        <p:spPr>
          <a:xfrm>
            <a:off x="3124200" y="4767264"/>
            <a:ext cx="2895600" cy="27463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77450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457200" y="1200151"/>
            <a:ext cx="8229600" cy="3394075"/>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4"/>
          <p:cNvSpPr txBox="1">
            <a:spLocks noGrp="1"/>
          </p:cNvSpPr>
          <p:nvPr>
            <p:ph type="dt" idx="10"/>
          </p:nvPr>
        </p:nvSpPr>
        <p:spPr>
          <a:xfrm>
            <a:off x="457200" y="4767264"/>
            <a:ext cx="2133600" cy="27463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ftr" idx="11"/>
          </p:nvPr>
        </p:nvSpPr>
        <p:spPr>
          <a:xfrm>
            <a:off x="3124200" y="4767264"/>
            <a:ext cx="2895600" cy="27463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722313" y="3305175"/>
            <a:ext cx="7772400" cy="102235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722313" y="2179639"/>
            <a:ext cx="7772400" cy="112553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A0A3"/>
              </a:buClr>
              <a:buSzPts val="2000"/>
              <a:buNone/>
              <a:defRPr sz="2000">
                <a:solidFill>
                  <a:srgbClr val="88A0A3"/>
                </a:solidFill>
              </a:defRPr>
            </a:lvl1pPr>
            <a:lvl2pPr marL="914400" lvl="1" indent="-228600" algn="l">
              <a:spcBef>
                <a:spcPts val="360"/>
              </a:spcBef>
              <a:spcAft>
                <a:spcPts val="0"/>
              </a:spcAft>
              <a:buClr>
                <a:srgbClr val="88A0A3"/>
              </a:buClr>
              <a:buSzPts val="1800"/>
              <a:buNone/>
              <a:defRPr sz="1800">
                <a:solidFill>
                  <a:srgbClr val="88A0A3"/>
                </a:solidFill>
              </a:defRPr>
            </a:lvl2pPr>
            <a:lvl3pPr marL="1371600" lvl="2" indent="-228600" algn="l">
              <a:spcBef>
                <a:spcPts val="320"/>
              </a:spcBef>
              <a:spcAft>
                <a:spcPts val="0"/>
              </a:spcAft>
              <a:buClr>
                <a:srgbClr val="88A0A3"/>
              </a:buClr>
              <a:buSzPts val="1600"/>
              <a:buNone/>
              <a:defRPr sz="1600">
                <a:solidFill>
                  <a:srgbClr val="88A0A3"/>
                </a:solidFill>
              </a:defRPr>
            </a:lvl3pPr>
            <a:lvl4pPr marL="1828800" lvl="3" indent="-228600" algn="l">
              <a:spcBef>
                <a:spcPts val="280"/>
              </a:spcBef>
              <a:spcAft>
                <a:spcPts val="0"/>
              </a:spcAft>
              <a:buClr>
                <a:srgbClr val="88A0A3"/>
              </a:buClr>
              <a:buSzPts val="1400"/>
              <a:buNone/>
              <a:defRPr sz="1400">
                <a:solidFill>
                  <a:srgbClr val="88A0A3"/>
                </a:solidFill>
              </a:defRPr>
            </a:lvl4pPr>
            <a:lvl5pPr marL="2286000" lvl="4" indent="-228600" algn="l">
              <a:spcBef>
                <a:spcPts val="280"/>
              </a:spcBef>
              <a:spcAft>
                <a:spcPts val="0"/>
              </a:spcAft>
              <a:buClr>
                <a:srgbClr val="88A0A3"/>
              </a:buClr>
              <a:buSzPts val="1400"/>
              <a:buNone/>
              <a:defRPr sz="1400">
                <a:solidFill>
                  <a:srgbClr val="88A0A3"/>
                </a:solidFill>
              </a:defRPr>
            </a:lvl5pPr>
            <a:lvl6pPr marL="2743200" lvl="5" indent="-228600" algn="l">
              <a:spcBef>
                <a:spcPts val="280"/>
              </a:spcBef>
              <a:spcAft>
                <a:spcPts val="0"/>
              </a:spcAft>
              <a:buClr>
                <a:srgbClr val="88A0A3"/>
              </a:buClr>
              <a:buSzPts val="1400"/>
              <a:buNone/>
              <a:defRPr sz="1400">
                <a:solidFill>
                  <a:srgbClr val="88A0A3"/>
                </a:solidFill>
              </a:defRPr>
            </a:lvl6pPr>
            <a:lvl7pPr marL="3200400" lvl="6" indent="-228600" algn="l">
              <a:spcBef>
                <a:spcPts val="280"/>
              </a:spcBef>
              <a:spcAft>
                <a:spcPts val="0"/>
              </a:spcAft>
              <a:buClr>
                <a:srgbClr val="88A0A3"/>
              </a:buClr>
              <a:buSzPts val="1400"/>
              <a:buNone/>
              <a:defRPr sz="1400">
                <a:solidFill>
                  <a:srgbClr val="88A0A3"/>
                </a:solidFill>
              </a:defRPr>
            </a:lvl7pPr>
            <a:lvl8pPr marL="3657600" lvl="7" indent="-228600" algn="l">
              <a:spcBef>
                <a:spcPts val="280"/>
              </a:spcBef>
              <a:spcAft>
                <a:spcPts val="0"/>
              </a:spcAft>
              <a:buClr>
                <a:srgbClr val="88A0A3"/>
              </a:buClr>
              <a:buSzPts val="1400"/>
              <a:buNone/>
              <a:defRPr sz="1400">
                <a:solidFill>
                  <a:srgbClr val="88A0A3"/>
                </a:solidFill>
              </a:defRPr>
            </a:lvl8pPr>
            <a:lvl9pPr marL="4114800" lvl="8" indent="-228600" algn="l">
              <a:spcBef>
                <a:spcPts val="280"/>
              </a:spcBef>
              <a:spcAft>
                <a:spcPts val="0"/>
              </a:spcAft>
              <a:buClr>
                <a:srgbClr val="88A0A3"/>
              </a:buClr>
              <a:buSzPts val="1400"/>
              <a:buNone/>
              <a:defRPr sz="1400">
                <a:solidFill>
                  <a:srgbClr val="88A0A3"/>
                </a:solidFill>
              </a:defRPr>
            </a:lvl9pPr>
          </a:lstStyle>
          <a:p>
            <a:endParaRPr/>
          </a:p>
        </p:txBody>
      </p:sp>
      <p:sp>
        <p:nvSpPr>
          <p:cNvPr id="31" name="Google Shape;31;p5"/>
          <p:cNvSpPr txBox="1">
            <a:spLocks noGrp="1"/>
          </p:cNvSpPr>
          <p:nvPr>
            <p:ph type="dt" idx="10"/>
          </p:nvPr>
        </p:nvSpPr>
        <p:spPr>
          <a:xfrm>
            <a:off x="457200" y="4767264"/>
            <a:ext cx="2133600" cy="27463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ftr" idx="11"/>
          </p:nvPr>
        </p:nvSpPr>
        <p:spPr>
          <a:xfrm>
            <a:off x="3124200" y="4767264"/>
            <a:ext cx="2895600" cy="27463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457200" y="1200151"/>
            <a:ext cx="4038600" cy="3394075"/>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body" idx="2"/>
          </p:nvPr>
        </p:nvSpPr>
        <p:spPr>
          <a:xfrm>
            <a:off x="4648200" y="1200151"/>
            <a:ext cx="4038600" cy="3394075"/>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6"/>
          <p:cNvSpPr txBox="1">
            <a:spLocks noGrp="1"/>
          </p:cNvSpPr>
          <p:nvPr>
            <p:ph type="dt" idx="10"/>
          </p:nvPr>
        </p:nvSpPr>
        <p:spPr>
          <a:xfrm>
            <a:off x="457200" y="4767264"/>
            <a:ext cx="2133600" cy="27463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ftr" idx="11"/>
          </p:nvPr>
        </p:nvSpPr>
        <p:spPr>
          <a:xfrm>
            <a:off x="3124200" y="4767264"/>
            <a:ext cx="2895600" cy="27463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457200" y="1150938"/>
            <a:ext cx="4040188" cy="4810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7"/>
          <p:cNvSpPr txBox="1">
            <a:spLocks noGrp="1"/>
          </p:cNvSpPr>
          <p:nvPr>
            <p:ph type="body" idx="2"/>
          </p:nvPr>
        </p:nvSpPr>
        <p:spPr>
          <a:xfrm>
            <a:off x="457200" y="1631951"/>
            <a:ext cx="4040188" cy="2962275"/>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7"/>
          <p:cNvSpPr txBox="1">
            <a:spLocks noGrp="1"/>
          </p:cNvSpPr>
          <p:nvPr>
            <p:ph type="body" idx="3"/>
          </p:nvPr>
        </p:nvSpPr>
        <p:spPr>
          <a:xfrm>
            <a:off x="4645027" y="1150938"/>
            <a:ext cx="4041775" cy="4810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7"/>
          <p:cNvSpPr txBox="1">
            <a:spLocks noGrp="1"/>
          </p:cNvSpPr>
          <p:nvPr>
            <p:ph type="body" idx="4"/>
          </p:nvPr>
        </p:nvSpPr>
        <p:spPr>
          <a:xfrm>
            <a:off x="4645027" y="1631951"/>
            <a:ext cx="4041775" cy="2962275"/>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7"/>
          <p:cNvSpPr txBox="1">
            <a:spLocks noGrp="1"/>
          </p:cNvSpPr>
          <p:nvPr>
            <p:ph type="dt" idx="10"/>
          </p:nvPr>
        </p:nvSpPr>
        <p:spPr>
          <a:xfrm>
            <a:off x="457200" y="4767264"/>
            <a:ext cx="2133600" cy="27463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3124200" y="4767264"/>
            <a:ext cx="2895600" cy="27463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dt" idx="10"/>
          </p:nvPr>
        </p:nvSpPr>
        <p:spPr>
          <a:xfrm>
            <a:off x="457200" y="4767264"/>
            <a:ext cx="2133600" cy="27463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ftr" idx="11"/>
          </p:nvPr>
        </p:nvSpPr>
        <p:spPr>
          <a:xfrm>
            <a:off x="3124200" y="4767264"/>
            <a:ext cx="2895600" cy="27463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457202" y="204789"/>
            <a:ext cx="3008313" cy="871537"/>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3575050" y="204789"/>
            <a:ext cx="5111750" cy="4389437"/>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8" name="Google Shape;58;p9"/>
          <p:cNvSpPr txBox="1">
            <a:spLocks noGrp="1"/>
          </p:cNvSpPr>
          <p:nvPr>
            <p:ph type="body" idx="2"/>
          </p:nvPr>
        </p:nvSpPr>
        <p:spPr>
          <a:xfrm>
            <a:off x="457202" y="1076325"/>
            <a:ext cx="3008313" cy="3517900"/>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9" name="Google Shape;59;p9"/>
          <p:cNvSpPr txBox="1">
            <a:spLocks noGrp="1"/>
          </p:cNvSpPr>
          <p:nvPr>
            <p:ph type="dt" idx="10"/>
          </p:nvPr>
        </p:nvSpPr>
        <p:spPr>
          <a:xfrm>
            <a:off x="457200" y="4767264"/>
            <a:ext cx="2133600" cy="27463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ftr" idx="11"/>
          </p:nvPr>
        </p:nvSpPr>
        <p:spPr>
          <a:xfrm>
            <a:off x="3124200" y="4767264"/>
            <a:ext cx="2895600" cy="27463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1792288" y="3600451"/>
            <a:ext cx="5486400" cy="4254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0"/>
          <p:cNvSpPr>
            <a:spLocks noGrp="1"/>
          </p:cNvSpPr>
          <p:nvPr>
            <p:ph type="pic" idx="2"/>
          </p:nvPr>
        </p:nvSpPr>
        <p:spPr>
          <a:xfrm>
            <a:off x="1792288" y="460375"/>
            <a:ext cx="5486400" cy="30861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body" idx="1"/>
          </p:nvPr>
        </p:nvSpPr>
        <p:spPr>
          <a:xfrm>
            <a:off x="1792288" y="4025901"/>
            <a:ext cx="5486400" cy="603250"/>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6" name="Google Shape;66;p10"/>
          <p:cNvSpPr txBox="1">
            <a:spLocks noGrp="1"/>
          </p:cNvSpPr>
          <p:nvPr>
            <p:ph type="dt" idx="10"/>
          </p:nvPr>
        </p:nvSpPr>
        <p:spPr>
          <a:xfrm>
            <a:off x="457200" y="4767264"/>
            <a:ext cx="2133600" cy="27463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ftr" idx="11"/>
          </p:nvPr>
        </p:nvSpPr>
        <p:spPr>
          <a:xfrm>
            <a:off x="3124200" y="4767264"/>
            <a:ext cx="2895600" cy="27463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1"/>
          <p:cNvSpPr txBox="1">
            <a:spLocks noGrp="1"/>
          </p:cNvSpPr>
          <p:nvPr>
            <p:ph type="body" idx="1"/>
          </p:nvPr>
        </p:nvSpPr>
        <p:spPr>
          <a:xfrm rot="5400000">
            <a:off x="2874962" y="-1217612"/>
            <a:ext cx="3394075"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2" name="Google Shape;72;p11"/>
          <p:cNvSpPr txBox="1">
            <a:spLocks noGrp="1"/>
          </p:cNvSpPr>
          <p:nvPr>
            <p:ph type="dt" idx="10"/>
          </p:nvPr>
        </p:nvSpPr>
        <p:spPr>
          <a:xfrm>
            <a:off x="457200" y="4767264"/>
            <a:ext cx="2133600" cy="27463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ftr" idx="11"/>
          </p:nvPr>
        </p:nvSpPr>
        <p:spPr>
          <a:xfrm>
            <a:off x="3124200" y="4767264"/>
            <a:ext cx="2895600" cy="274637"/>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1"/>
            <a:ext cx="8229600" cy="339407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aileraj@MiamiOH.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medium.com/financial-times/tim-harfords-guide-to-statistics-in-a-misleading-age-652a597c1d88"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nbcnews.com/mach/science/world-s-population-could-swell-10-9-billion-2100-u-ncna1017791"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opulation.un.org/wpp/Graphs/Probabilistic/POP/TOT/900" TargetMode="External"/><Relationship Id="rId1" Type="http://schemas.openxmlformats.org/officeDocument/2006/relationships/slideLayout" Target="../slideLayouts/slideLayout1.xml"/><Relationship Id="rId4" Type="http://schemas.openxmlformats.org/officeDocument/2006/relationships/hyperlink" Target="https://population.un.org/wpp/General/DefinitionRegions.aspx"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users.miamioh.edu/baileraj"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mailto:baileraj@miamioh.ed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www.statsandstories.net/"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mailto:baileraj@miamioh.edu"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www.stat.auckland.ac.nz/~iase/publications/isr/02.Gal.pdf"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p:nvPr/>
        </p:nvSpPr>
        <p:spPr>
          <a:xfrm>
            <a:off x="-9922" y="0"/>
            <a:ext cx="9153922" cy="119219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13"/>
          <p:cNvSpPr txBox="1"/>
          <p:nvPr/>
        </p:nvSpPr>
        <p:spPr>
          <a:xfrm>
            <a:off x="711199" y="1646896"/>
            <a:ext cx="7799058" cy="14715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chemeClr val="accent6"/>
                </a:solidFill>
                <a:latin typeface="Georgia"/>
                <a:ea typeface="Georgia"/>
                <a:cs typeface="Georgia"/>
                <a:sym typeface="Georgia"/>
              </a:rPr>
              <a:t>A. John Bailer</a:t>
            </a:r>
            <a:endParaRPr sz="2400" dirty="0">
              <a:solidFill>
                <a:schemeClr val="accent6"/>
              </a:solidFill>
              <a:latin typeface="Georgia"/>
              <a:ea typeface="Georgia"/>
              <a:cs typeface="Georgia"/>
              <a:sym typeface="Georgia"/>
            </a:endParaRPr>
          </a:p>
          <a:p>
            <a:pPr marL="0" marR="0" lvl="0" indent="0" algn="ctr" rtl="0">
              <a:spcBef>
                <a:spcPts val="0"/>
              </a:spcBef>
              <a:spcAft>
                <a:spcPts val="0"/>
              </a:spcAft>
              <a:buNone/>
            </a:pPr>
            <a:r>
              <a:rPr lang="en-US" sz="2400" dirty="0">
                <a:solidFill>
                  <a:schemeClr val="accent6"/>
                </a:solidFill>
                <a:latin typeface="Georgia"/>
                <a:ea typeface="Georgia"/>
                <a:cs typeface="Georgia"/>
                <a:sym typeface="Georgia"/>
                <a:hlinkClick r:id="rId3"/>
              </a:rPr>
              <a:t>baileraj@MiamiOH.edu</a:t>
            </a:r>
            <a:endParaRPr lang="en-US" sz="2400" dirty="0">
              <a:solidFill>
                <a:schemeClr val="accent6"/>
              </a:solidFill>
              <a:latin typeface="Georgia"/>
              <a:ea typeface="Georgia"/>
              <a:cs typeface="Georgia"/>
              <a:sym typeface="Georgia"/>
            </a:endParaRPr>
          </a:p>
          <a:p>
            <a:pPr marL="0" marR="0" lvl="0" indent="0" algn="ctr" rtl="0">
              <a:spcBef>
                <a:spcPts val="0"/>
              </a:spcBef>
              <a:spcAft>
                <a:spcPts val="0"/>
              </a:spcAft>
              <a:buNone/>
            </a:pPr>
            <a:r>
              <a:rPr lang="en-US" sz="2400" dirty="0">
                <a:solidFill>
                  <a:schemeClr val="accent6"/>
                </a:solidFill>
                <a:latin typeface="Georgia"/>
                <a:sym typeface="Georgia"/>
              </a:rPr>
              <a:t>@</a:t>
            </a:r>
            <a:r>
              <a:rPr lang="en-US" sz="2400" dirty="0" err="1">
                <a:solidFill>
                  <a:schemeClr val="accent6"/>
                </a:solidFill>
                <a:latin typeface="Georgia"/>
                <a:sym typeface="Georgia"/>
              </a:rPr>
              <a:t>john_bailer</a:t>
            </a:r>
            <a:endParaRPr lang="en-US" sz="2400" dirty="0">
              <a:solidFill>
                <a:schemeClr val="accent6"/>
              </a:solidFill>
              <a:latin typeface="Georgia"/>
              <a:sym typeface="Georgia"/>
            </a:endParaRPr>
          </a:p>
          <a:p>
            <a:pPr marL="0" marR="0" lvl="0" indent="0" algn="ctr" rtl="0">
              <a:spcBef>
                <a:spcPts val="0"/>
              </a:spcBef>
              <a:spcAft>
                <a:spcPts val="0"/>
              </a:spcAft>
              <a:buNone/>
            </a:pPr>
            <a:r>
              <a:rPr lang="en-US" sz="2400" dirty="0">
                <a:solidFill>
                  <a:schemeClr val="accent6"/>
                </a:solidFill>
                <a:latin typeface="Georgia"/>
                <a:sym typeface="Georgia"/>
              </a:rPr>
              <a:t>@</a:t>
            </a:r>
            <a:r>
              <a:rPr lang="en-US" sz="2400" dirty="0" err="1">
                <a:solidFill>
                  <a:schemeClr val="accent6"/>
                </a:solidFill>
                <a:latin typeface="Georgia"/>
                <a:sym typeface="Georgia"/>
              </a:rPr>
              <a:t>statsandstories</a:t>
            </a:r>
            <a:endParaRPr dirty="0"/>
          </a:p>
        </p:txBody>
      </p:sp>
      <p:sp>
        <p:nvSpPr>
          <p:cNvPr id="88" name="Google Shape;88;p13"/>
          <p:cNvSpPr txBox="1"/>
          <p:nvPr/>
        </p:nvSpPr>
        <p:spPr>
          <a:xfrm>
            <a:off x="238569" y="86392"/>
            <a:ext cx="8656939" cy="1077218"/>
          </a:xfrm>
          <a:prstGeom prst="rect">
            <a:avLst/>
          </a:prstGeom>
          <a:noFill/>
          <a:ln>
            <a:noFill/>
          </a:ln>
        </p:spPr>
        <p:txBody>
          <a:bodyPr spcFirstLastPara="1" wrap="square" lIns="91425" tIns="45700" rIns="91425" bIns="45700" anchor="t" anchorCtr="0">
            <a:noAutofit/>
          </a:bodyPr>
          <a:lstStyle/>
          <a:p>
            <a:pPr lvl="0"/>
            <a:r>
              <a:rPr lang="en-US" sz="2400" dirty="0">
                <a:solidFill>
                  <a:schemeClr val="bg1"/>
                </a:solidFill>
              </a:rPr>
              <a:t>Telling the statistics behind the stories and the stories behind the statistics </a:t>
            </a:r>
            <a:r>
              <a:rPr lang="en-US" sz="1200" dirty="0">
                <a:solidFill>
                  <a:schemeClr val="bg1"/>
                </a:solidFill>
              </a:rPr>
              <a:t>ISI Side Event at the 51st Session of the UN Statistical Commission: </a:t>
            </a:r>
            <a:r>
              <a:rPr lang="en-US" sz="1200" dirty="0">
                <a:solidFill>
                  <a:schemeClr val="lt1"/>
                </a:solidFill>
                <a:latin typeface="Calibri"/>
                <a:ea typeface="Calibri"/>
                <a:cs typeface="Calibri"/>
                <a:sym typeface="Calibri"/>
              </a:rPr>
              <a:t>Effective Communication of Statistics: Monday, 2 March, 13:15 – 14:30 pm,</a:t>
            </a:r>
            <a:endParaRPr sz="1200" dirty="0"/>
          </a:p>
        </p:txBody>
      </p:sp>
      <p:sp>
        <p:nvSpPr>
          <p:cNvPr id="89" name="Google Shape;89;p13"/>
          <p:cNvSpPr/>
          <p:nvPr/>
        </p:nvSpPr>
        <p:spPr>
          <a:xfrm>
            <a:off x="0" y="4949147"/>
            <a:ext cx="9144000" cy="205302"/>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0" name="Google Shape;90;p13" descr="M logo 1.pdf"/>
          <p:cNvPicPr preferRelativeResize="0"/>
          <p:nvPr/>
        </p:nvPicPr>
        <p:blipFill rotWithShape="1">
          <a:blip r:embed="rId4">
            <a:alphaModFix/>
          </a:blip>
          <a:srcRect/>
          <a:stretch/>
        </p:blipFill>
        <p:spPr>
          <a:xfrm>
            <a:off x="1347564" y="3532364"/>
            <a:ext cx="2682630" cy="1002899"/>
          </a:xfrm>
          <a:prstGeom prst="rect">
            <a:avLst/>
          </a:prstGeom>
          <a:noFill/>
          <a:ln>
            <a:noFill/>
          </a:ln>
        </p:spPr>
      </p:pic>
      <p:sp>
        <p:nvSpPr>
          <p:cNvPr id="91" name="Google Shape;91;p13"/>
          <p:cNvSpPr txBox="1">
            <a:spLocks noGrp="1"/>
          </p:cNvSpPr>
          <p:nvPr>
            <p:ph type="sldNum" idx="12"/>
          </p:nvPr>
        </p:nvSpPr>
        <p:spPr>
          <a:xfrm>
            <a:off x="7050339" y="3443189"/>
            <a:ext cx="1636461" cy="3491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pic>
        <p:nvPicPr>
          <p:cNvPr id="8" name="Google Shape;106;p15">
            <a:extLst>
              <a:ext uri="{FF2B5EF4-FFF2-40B4-BE49-F238E27FC236}">
                <a16:creationId xmlns:a16="http://schemas.microsoft.com/office/drawing/2014/main" id="{FE8E434E-566F-EF46-808B-4E7ECC60E9BF}"/>
              </a:ext>
            </a:extLst>
          </p:cNvPr>
          <p:cNvPicPr preferRelativeResize="0"/>
          <p:nvPr/>
        </p:nvPicPr>
        <p:blipFill rotWithShape="1">
          <a:blip r:embed="rId5">
            <a:alphaModFix/>
          </a:blip>
          <a:srcRect/>
          <a:stretch/>
        </p:blipFill>
        <p:spPr>
          <a:xfrm>
            <a:off x="6113789" y="3532364"/>
            <a:ext cx="538163" cy="5381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267598"/>
            <a:ext cx="7790005" cy="2086725"/>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a:solidFill>
                  <a:schemeClr val="accent6"/>
                </a:solidFill>
                <a:latin typeface="Georgia"/>
                <a:cs typeface="Georgia"/>
              </a:rPr>
              <a:t>My early conversion to thinking about journalism and statistics – Cohn and Cope </a:t>
            </a:r>
            <a:r>
              <a:rPr lang="en-US" sz="2400" i="1" dirty="0">
                <a:solidFill>
                  <a:schemeClr val="accent6"/>
                </a:solidFill>
                <a:latin typeface="Georgia"/>
                <a:cs typeface="Georgia"/>
              </a:rPr>
              <a:t>News &amp; Numbers</a:t>
            </a:r>
            <a:r>
              <a:rPr lang="en-US" sz="2400" dirty="0">
                <a:solidFill>
                  <a:schemeClr val="accent6"/>
                </a:solidFill>
                <a:latin typeface="Georgia"/>
                <a:cs typeface="Georgia"/>
              </a:rPr>
              <a:t> – classic book for journalists.</a:t>
            </a:r>
          </a:p>
          <a:p>
            <a:pPr marL="342900" indent="-342900">
              <a:lnSpc>
                <a:spcPct val="90000"/>
              </a:lnSpc>
              <a:buFont typeface="Arial" panose="020B0604020202020204" pitchFamily="34" charset="0"/>
              <a:buChar char="•"/>
            </a:pPr>
            <a:r>
              <a:rPr lang="en-US" sz="2400" dirty="0">
                <a:solidFill>
                  <a:schemeClr val="accent6"/>
                </a:solidFill>
                <a:latin typeface="Georgia"/>
                <a:cs typeface="Georgia"/>
              </a:rPr>
              <a:t>Included questions journalists should ask about research AND statisticians should be ready to answer!</a:t>
            </a:r>
          </a:p>
          <a:p>
            <a:pPr marL="342900" indent="-342900">
              <a:lnSpc>
                <a:spcPct val="90000"/>
              </a:lnSpc>
              <a:buFont typeface="Arial" panose="020B0604020202020204" pitchFamily="34" charset="0"/>
              <a:buChar char="•"/>
            </a:pPr>
            <a:r>
              <a:rPr lang="en-US" sz="2400" dirty="0">
                <a:solidFill>
                  <a:schemeClr val="accent6"/>
                </a:solidFill>
                <a:latin typeface="Georgia"/>
                <a:cs typeface="Georgia"/>
              </a:rPr>
              <a:t>Questions inspired by </a:t>
            </a:r>
            <a:r>
              <a:rPr lang="en-US" sz="2400" i="1" dirty="0">
                <a:solidFill>
                  <a:schemeClr val="accent6"/>
                </a:solidFill>
                <a:latin typeface="Georgia"/>
                <a:cs typeface="Georgia"/>
              </a:rPr>
              <a:t>News &amp; Numbers -</a:t>
            </a:r>
          </a:p>
        </p:txBody>
      </p:sp>
      <p:sp>
        <p:nvSpPr>
          <p:cNvPr id="5" name="TextBox 4"/>
          <p:cNvSpPr txBox="1"/>
          <p:nvPr/>
        </p:nvSpPr>
        <p:spPr>
          <a:xfrm>
            <a:off x="424338" y="536311"/>
            <a:ext cx="7882263" cy="461665"/>
          </a:xfrm>
          <a:prstGeom prst="rect">
            <a:avLst/>
          </a:prstGeom>
          <a:noFill/>
        </p:spPr>
        <p:txBody>
          <a:bodyPr wrap="square" rtlCol="0">
            <a:spAutoFit/>
          </a:bodyPr>
          <a:lstStyle/>
          <a:p>
            <a:r>
              <a:rPr lang="en-US" sz="2400" dirty="0">
                <a:solidFill>
                  <a:schemeClr val="bg1"/>
                </a:solidFill>
                <a:latin typeface="Helvetica"/>
                <a:cs typeface="Helvetica"/>
              </a:rPr>
              <a:t>Working with Journalists – News &amp; Numbers </a:t>
            </a: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86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267598"/>
            <a:ext cx="7790005" cy="3471720"/>
          </a:xfrm>
          <a:prstGeom prst="rect">
            <a:avLst/>
          </a:prstGeom>
          <a:noFill/>
        </p:spPr>
        <p:txBody>
          <a:bodyPr wrap="square" rtlCol="0">
            <a:spAutoFit/>
          </a:bodyPr>
          <a:lstStyle/>
          <a:p>
            <a:pPr>
              <a:lnSpc>
                <a:spcPct val="90000"/>
              </a:lnSpc>
            </a:pPr>
            <a:r>
              <a:rPr lang="en-US" sz="2400" dirty="0">
                <a:solidFill>
                  <a:schemeClr val="accent6"/>
                </a:solidFill>
                <a:latin typeface="Georgia"/>
                <a:cs typeface="Georgia"/>
              </a:rPr>
              <a:t>Example Questions (</a:t>
            </a:r>
            <a:r>
              <a:rPr lang="en-US" sz="2000" dirty="0">
                <a:solidFill>
                  <a:schemeClr val="accent6"/>
                </a:solidFill>
                <a:latin typeface="Georgia"/>
                <a:cs typeface="Georgia"/>
              </a:rPr>
              <a:t>from Chapter - </a:t>
            </a:r>
            <a:r>
              <a:rPr lang="en-US" sz="2000" i="1" dirty="0">
                <a:solidFill>
                  <a:schemeClr val="accent6"/>
                </a:solidFill>
                <a:latin typeface="Georgia"/>
                <a:cs typeface="Georgia"/>
              </a:rPr>
              <a:t>Testing the Evidence</a:t>
            </a:r>
            <a:r>
              <a:rPr lang="en-US" sz="2400" dirty="0">
                <a:solidFill>
                  <a:schemeClr val="accent6"/>
                </a:solidFill>
                <a:latin typeface="Georgia"/>
                <a:cs typeface="Georgia"/>
              </a:rPr>
              <a:t>):</a:t>
            </a:r>
          </a:p>
          <a:p>
            <a:pPr marL="342900" indent="-342900">
              <a:lnSpc>
                <a:spcPct val="90000"/>
              </a:lnSpc>
              <a:buFont typeface="Arial" charset="0"/>
              <a:buChar char="•"/>
            </a:pPr>
            <a:r>
              <a:rPr lang="en-US" sz="2000" dirty="0">
                <a:solidFill>
                  <a:schemeClr val="accent6"/>
                </a:solidFill>
                <a:latin typeface="Georgia"/>
                <a:cs typeface="Georgia"/>
              </a:rPr>
              <a:t>How do you know?</a:t>
            </a:r>
          </a:p>
          <a:p>
            <a:pPr marL="342900" indent="-342900">
              <a:lnSpc>
                <a:spcPct val="90000"/>
              </a:lnSpc>
              <a:buFont typeface="Arial" charset="0"/>
              <a:buChar char="•"/>
            </a:pPr>
            <a:r>
              <a:rPr lang="en-US" sz="2000" dirty="0">
                <a:solidFill>
                  <a:schemeClr val="accent6"/>
                </a:solidFill>
                <a:latin typeface="Georgia"/>
                <a:cs typeface="Georgia"/>
              </a:rPr>
              <a:t>Have claims been subjected to any studies or experiments?</a:t>
            </a:r>
          </a:p>
          <a:p>
            <a:pPr marL="342900" indent="-342900">
              <a:lnSpc>
                <a:spcPct val="90000"/>
              </a:lnSpc>
              <a:buFont typeface="Arial" charset="0"/>
              <a:buChar char="•"/>
            </a:pPr>
            <a:r>
              <a:rPr lang="en-US" sz="2000" dirty="0">
                <a:solidFill>
                  <a:schemeClr val="accent6"/>
                </a:solidFill>
                <a:latin typeface="Georgia"/>
                <a:cs typeface="Georgia"/>
              </a:rPr>
              <a:t>If studies have been done, were they acceptable ones, by general agreement? </a:t>
            </a:r>
          </a:p>
          <a:p>
            <a:pPr marL="342900" indent="-342900">
              <a:lnSpc>
                <a:spcPct val="90000"/>
              </a:lnSpc>
              <a:buFont typeface="Arial" charset="0"/>
              <a:buChar char="•"/>
            </a:pPr>
            <a:r>
              <a:rPr lang="en-US" sz="2000" dirty="0">
                <a:solidFill>
                  <a:schemeClr val="accent6"/>
                </a:solidFill>
                <a:latin typeface="Georgia"/>
                <a:cs typeface="Georgia"/>
              </a:rPr>
              <a:t>Results fairly consistent with those from related studies, and with general knowledge in the field? { JB: change in context of time series }</a:t>
            </a:r>
          </a:p>
          <a:p>
            <a:pPr marL="342900" indent="-342900">
              <a:lnSpc>
                <a:spcPct val="90000"/>
              </a:lnSpc>
              <a:buFont typeface="Arial" charset="0"/>
              <a:buChar char="•"/>
            </a:pPr>
            <a:r>
              <a:rPr lang="en-US" sz="2000" dirty="0">
                <a:solidFill>
                  <a:schemeClr val="accent6"/>
                </a:solidFill>
                <a:latin typeface="Georgia"/>
                <a:cs typeface="Georgia"/>
              </a:rPr>
              <a:t>Finding context? Consensus with other experts in the field?</a:t>
            </a:r>
          </a:p>
          <a:p>
            <a:pPr marL="342900" indent="-342900">
              <a:lnSpc>
                <a:spcPct val="90000"/>
              </a:lnSpc>
              <a:buFont typeface="Arial" charset="0"/>
              <a:buChar char="•"/>
            </a:pPr>
            <a:r>
              <a:rPr lang="en-US" sz="2000" dirty="0">
                <a:solidFill>
                  <a:schemeClr val="accent6"/>
                </a:solidFill>
                <a:latin typeface="Georgia"/>
                <a:cs typeface="Georgia"/>
              </a:rPr>
              <a:t>Conclusions backed by believable statistical evidence? Degree of certainty or uncertainty?</a:t>
            </a:r>
          </a:p>
          <a:p>
            <a:pPr marL="342900" indent="-342900">
              <a:lnSpc>
                <a:spcPct val="90000"/>
              </a:lnSpc>
              <a:buFont typeface="Arial" charset="0"/>
              <a:buChar char="•"/>
            </a:pPr>
            <a:r>
              <a:rPr lang="en-US" sz="2000" dirty="0">
                <a:solidFill>
                  <a:schemeClr val="accent6"/>
                </a:solidFill>
                <a:latin typeface="Georgia"/>
                <a:cs typeface="Georgia"/>
              </a:rPr>
              <a:t>Reasonable theoretical plausibility to the findings?</a:t>
            </a:r>
          </a:p>
        </p:txBody>
      </p:sp>
      <p:sp>
        <p:nvSpPr>
          <p:cNvPr id="5" name="TextBox 4"/>
          <p:cNvSpPr txBox="1"/>
          <p:nvPr/>
        </p:nvSpPr>
        <p:spPr>
          <a:xfrm>
            <a:off x="424338" y="536311"/>
            <a:ext cx="7882263" cy="461665"/>
          </a:xfrm>
          <a:prstGeom prst="rect">
            <a:avLst/>
          </a:prstGeom>
          <a:noFill/>
        </p:spPr>
        <p:txBody>
          <a:bodyPr wrap="square" rtlCol="0">
            <a:spAutoFit/>
          </a:bodyPr>
          <a:lstStyle/>
          <a:p>
            <a:r>
              <a:rPr lang="en-US" sz="2400" dirty="0">
                <a:solidFill>
                  <a:schemeClr val="bg1"/>
                </a:solidFill>
                <a:latin typeface="Helvetica"/>
                <a:cs typeface="Helvetica"/>
              </a:rPr>
              <a:t>1. Working with Journalists – journalistic challenge?</a:t>
            </a: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133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267598"/>
            <a:ext cx="7790005" cy="3637919"/>
          </a:xfrm>
          <a:prstGeom prst="rect">
            <a:avLst/>
          </a:prstGeom>
          <a:noFill/>
        </p:spPr>
        <p:txBody>
          <a:bodyPr wrap="square" rtlCol="0">
            <a:spAutoFit/>
          </a:bodyPr>
          <a:lstStyle/>
          <a:p>
            <a:pPr>
              <a:lnSpc>
                <a:spcPct val="90000"/>
              </a:lnSpc>
            </a:pPr>
            <a:r>
              <a:rPr lang="en-US" sz="1200" dirty="0">
                <a:hlinkClick r:id="rId2"/>
              </a:rPr>
              <a:t>https://medium.com/financial-times/tim-harfords-guide-to-statistics-in-a-misleading-age-652a597c1d88</a:t>
            </a:r>
            <a:r>
              <a:rPr lang="en-US" sz="1200" dirty="0">
                <a:solidFill>
                  <a:schemeClr val="accent6"/>
                </a:solidFill>
                <a:latin typeface="Georgia"/>
                <a:cs typeface="Georgia"/>
              </a:rPr>
              <a:t> </a:t>
            </a:r>
          </a:p>
          <a:p>
            <a:pPr>
              <a:lnSpc>
                <a:spcPct val="90000"/>
              </a:lnSpc>
            </a:pPr>
            <a:r>
              <a:rPr lang="en-US" sz="1600" dirty="0">
                <a:solidFill>
                  <a:schemeClr val="accent6"/>
                </a:solidFill>
                <a:latin typeface="Georgia"/>
                <a:cs typeface="Georgia"/>
              </a:rPr>
              <a:t>1. Observe your feelings - gut reaction</a:t>
            </a:r>
          </a:p>
          <a:p>
            <a:pPr>
              <a:lnSpc>
                <a:spcPct val="90000"/>
              </a:lnSpc>
            </a:pPr>
            <a:r>
              <a:rPr lang="en-US" sz="1600" dirty="0">
                <a:solidFill>
                  <a:schemeClr val="accent6"/>
                </a:solidFill>
                <a:latin typeface="Georgia"/>
                <a:cs typeface="Georgia"/>
              </a:rPr>
              <a:t>2. </a:t>
            </a:r>
            <a:r>
              <a:rPr lang="en-US" sz="1600" dirty="0">
                <a:solidFill>
                  <a:schemeClr val="accent6"/>
                </a:solidFill>
                <a:highlight>
                  <a:srgbClr val="FFFF00"/>
                </a:highlight>
                <a:latin typeface="Georgia"/>
                <a:cs typeface="Georgia"/>
              </a:rPr>
              <a:t>Understand the claim</a:t>
            </a:r>
          </a:p>
          <a:p>
            <a:pPr marL="750888" indent="-285750">
              <a:lnSpc>
                <a:spcPct val="90000"/>
              </a:lnSpc>
              <a:buFont typeface="Arial" panose="020B0604020202020204" pitchFamily="34" charset="0"/>
              <a:buChar char="•"/>
            </a:pPr>
            <a:r>
              <a:rPr lang="en-US" sz="1600" dirty="0">
                <a:solidFill>
                  <a:schemeClr val="accent6"/>
                </a:solidFill>
                <a:latin typeface="Georgia"/>
                <a:cs typeface="Georgia"/>
              </a:rPr>
              <a:t>What does it mean?</a:t>
            </a:r>
          </a:p>
          <a:p>
            <a:pPr marL="750888" indent="-285750">
              <a:lnSpc>
                <a:spcPct val="90000"/>
              </a:lnSpc>
              <a:buFont typeface="Arial" panose="020B0604020202020204" pitchFamily="34" charset="0"/>
              <a:buChar char="•"/>
            </a:pPr>
            <a:r>
              <a:rPr lang="en-US" sz="1600" dirty="0">
                <a:solidFill>
                  <a:schemeClr val="accent6"/>
                </a:solidFill>
                <a:latin typeface="Georgia"/>
                <a:cs typeface="Georgia"/>
              </a:rPr>
              <a:t>Causal?</a:t>
            </a:r>
          </a:p>
          <a:p>
            <a:pPr marL="750888" indent="-285750">
              <a:lnSpc>
                <a:spcPct val="90000"/>
              </a:lnSpc>
              <a:buFont typeface="Arial" panose="020B0604020202020204" pitchFamily="34" charset="0"/>
              <a:buChar char="•"/>
            </a:pPr>
            <a:r>
              <a:rPr lang="en-US" sz="1600" dirty="0">
                <a:solidFill>
                  <a:schemeClr val="accent6"/>
                </a:solidFill>
                <a:latin typeface="Georgia"/>
                <a:cs typeface="Georgia"/>
              </a:rPr>
              <a:t>What’s being left out</a:t>
            </a:r>
          </a:p>
          <a:p>
            <a:pPr>
              <a:lnSpc>
                <a:spcPct val="90000"/>
              </a:lnSpc>
            </a:pPr>
            <a:r>
              <a:rPr lang="en-US" sz="1600" dirty="0">
                <a:solidFill>
                  <a:schemeClr val="accent6"/>
                </a:solidFill>
                <a:latin typeface="Georgia"/>
                <a:cs typeface="Georgia"/>
              </a:rPr>
              <a:t>3. Get the backstory</a:t>
            </a:r>
          </a:p>
          <a:p>
            <a:pPr>
              <a:lnSpc>
                <a:spcPct val="90000"/>
              </a:lnSpc>
            </a:pPr>
            <a:r>
              <a:rPr lang="en-US" sz="1600" dirty="0">
                <a:solidFill>
                  <a:schemeClr val="accent6"/>
                </a:solidFill>
                <a:latin typeface="Georgia"/>
                <a:cs typeface="Georgia"/>
              </a:rPr>
              <a:t>4. </a:t>
            </a:r>
            <a:r>
              <a:rPr lang="en-US" sz="1600" dirty="0">
                <a:solidFill>
                  <a:schemeClr val="accent6"/>
                </a:solidFill>
                <a:highlight>
                  <a:srgbClr val="FFFF00"/>
                </a:highlight>
                <a:latin typeface="Georgia"/>
                <a:cs typeface="Georgia"/>
              </a:rPr>
              <a:t>Put things in perspective</a:t>
            </a:r>
          </a:p>
          <a:p>
            <a:pPr marL="750888" indent="-285750">
              <a:lnSpc>
                <a:spcPct val="90000"/>
              </a:lnSpc>
              <a:buFont typeface="Arial" panose="020B0604020202020204" pitchFamily="34" charset="0"/>
              <a:buChar char="•"/>
            </a:pPr>
            <a:r>
              <a:rPr lang="en-US" sz="1600" dirty="0">
                <a:solidFill>
                  <a:schemeClr val="accent6"/>
                </a:solidFill>
                <a:latin typeface="Georgia"/>
                <a:cs typeface="Georgia"/>
              </a:rPr>
              <a:t>Is that a big number</a:t>
            </a:r>
          </a:p>
          <a:p>
            <a:pPr marL="750888" indent="-285750">
              <a:lnSpc>
                <a:spcPct val="90000"/>
              </a:lnSpc>
              <a:buFont typeface="Arial" panose="020B0604020202020204" pitchFamily="34" charset="0"/>
              <a:buChar char="•"/>
            </a:pPr>
            <a:r>
              <a:rPr lang="en-US" sz="1600" dirty="0">
                <a:solidFill>
                  <a:schemeClr val="accent6"/>
                </a:solidFill>
                <a:latin typeface="Georgia"/>
                <a:cs typeface="Georgia"/>
              </a:rPr>
              <a:t>What is the historical trend?</a:t>
            </a:r>
          </a:p>
          <a:p>
            <a:pPr marL="750888" indent="-285750">
              <a:lnSpc>
                <a:spcPct val="90000"/>
              </a:lnSpc>
              <a:buFont typeface="Arial" panose="020B0604020202020204" pitchFamily="34" charset="0"/>
              <a:buChar char="•"/>
            </a:pPr>
            <a:r>
              <a:rPr lang="en-US" sz="1600" dirty="0">
                <a:solidFill>
                  <a:schemeClr val="accent6"/>
                </a:solidFill>
                <a:latin typeface="Georgia"/>
                <a:cs typeface="Georgia"/>
              </a:rPr>
              <a:t>Beware ‘statistical significance’</a:t>
            </a:r>
          </a:p>
          <a:p>
            <a:pPr>
              <a:lnSpc>
                <a:spcPct val="90000"/>
              </a:lnSpc>
            </a:pPr>
            <a:r>
              <a:rPr lang="en-US" sz="1600" dirty="0">
                <a:solidFill>
                  <a:schemeClr val="accent6"/>
                </a:solidFill>
                <a:latin typeface="Georgia"/>
                <a:cs typeface="Georgia"/>
              </a:rPr>
              <a:t>5. </a:t>
            </a:r>
            <a:r>
              <a:rPr lang="en-US" sz="1600" dirty="0">
                <a:solidFill>
                  <a:schemeClr val="accent6"/>
                </a:solidFill>
                <a:highlight>
                  <a:srgbClr val="FFFF00"/>
                </a:highlight>
                <a:latin typeface="Georgia"/>
                <a:cs typeface="Georgia"/>
              </a:rPr>
              <a:t>Embrace imprecision</a:t>
            </a:r>
          </a:p>
          <a:p>
            <a:pPr>
              <a:lnSpc>
                <a:spcPct val="90000"/>
              </a:lnSpc>
            </a:pPr>
            <a:r>
              <a:rPr lang="en-US" sz="1600" dirty="0">
                <a:solidFill>
                  <a:schemeClr val="accent6"/>
                </a:solidFill>
                <a:latin typeface="Georgia"/>
                <a:cs typeface="Georgia"/>
              </a:rPr>
              <a:t>6. Be curious</a:t>
            </a:r>
          </a:p>
          <a:p>
            <a:pPr marL="750888" indent="-285750">
              <a:lnSpc>
                <a:spcPct val="90000"/>
              </a:lnSpc>
              <a:buFont typeface="Arial" panose="020B0604020202020204" pitchFamily="34" charset="0"/>
              <a:buChar char="•"/>
            </a:pPr>
            <a:r>
              <a:rPr lang="en-US" sz="1600" dirty="0">
                <a:solidFill>
                  <a:schemeClr val="accent6"/>
                </a:solidFill>
                <a:latin typeface="Georgia"/>
                <a:cs typeface="Georgia"/>
              </a:rPr>
              <a:t>Go another click</a:t>
            </a:r>
          </a:p>
          <a:p>
            <a:pPr marL="750888" indent="-285750">
              <a:lnSpc>
                <a:spcPct val="90000"/>
              </a:lnSpc>
              <a:buFont typeface="Arial" panose="020B0604020202020204" pitchFamily="34" charset="0"/>
              <a:buChar char="•"/>
            </a:pPr>
            <a:r>
              <a:rPr lang="en-US" sz="1600" dirty="0">
                <a:solidFill>
                  <a:schemeClr val="accent6"/>
                </a:solidFill>
                <a:latin typeface="Georgia"/>
                <a:cs typeface="Georgia"/>
              </a:rPr>
              <a:t>Treat surprises as a mystery</a:t>
            </a:r>
          </a:p>
          <a:p>
            <a:pPr marL="342900" indent="-342900">
              <a:lnSpc>
                <a:spcPct val="90000"/>
              </a:lnSpc>
              <a:buFont typeface="Arial" charset="0"/>
              <a:buChar char="•"/>
            </a:pPr>
            <a:endParaRPr lang="en-US" sz="2000" dirty="0">
              <a:solidFill>
                <a:schemeClr val="accent6"/>
              </a:solidFill>
              <a:latin typeface="Georgia"/>
              <a:cs typeface="Georgia"/>
            </a:endParaRPr>
          </a:p>
        </p:txBody>
      </p:sp>
      <p:sp>
        <p:nvSpPr>
          <p:cNvPr id="5" name="TextBox 4"/>
          <p:cNvSpPr txBox="1"/>
          <p:nvPr/>
        </p:nvSpPr>
        <p:spPr>
          <a:xfrm>
            <a:off x="424338" y="536311"/>
            <a:ext cx="7882263" cy="461665"/>
          </a:xfrm>
          <a:prstGeom prst="rect">
            <a:avLst/>
          </a:prstGeom>
          <a:noFill/>
        </p:spPr>
        <p:txBody>
          <a:bodyPr wrap="square" rtlCol="0">
            <a:spAutoFit/>
          </a:bodyPr>
          <a:lstStyle/>
          <a:p>
            <a:r>
              <a:rPr lang="en-US" sz="2400" dirty="0">
                <a:solidFill>
                  <a:schemeClr val="bg1"/>
                </a:solidFill>
                <a:latin typeface="Helvetica"/>
                <a:cs typeface="Helvetica"/>
              </a:rPr>
              <a:t>1. Other perspectives: </a:t>
            </a:r>
            <a:r>
              <a:rPr lang="en-US" sz="1600" dirty="0">
                <a:solidFill>
                  <a:schemeClr val="bg1"/>
                </a:solidFill>
                <a:latin typeface="Georgia"/>
                <a:cs typeface="Georgia"/>
              </a:rPr>
              <a:t>Tim Harford- Financial Times index card</a:t>
            </a:r>
            <a:endParaRPr lang="en-US" sz="1600"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652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267598"/>
            <a:ext cx="7790005" cy="3693319"/>
          </a:xfrm>
          <a:prstGeom prst="rect">
            <a:avLst/>
          </a:prstGeom>
          <a:noFill/>
        </p:spPr>
        <p:txBody>
          <a:bodyPr wrap="square" rtlCol="0">
            <a:spAutoFit/>
          </a:bodyPr>
          <a:lstStyle/>
          <a:p>
            <a:pPr>
              <a:lnSpc>
                <a:spcPct val="90000"/>
              </a:lnSpc>
            </a:pPr>
            <a:r>
              <a:rPr lang="en-US" sz="2000" dirty="0">
                <a:solidFill>
                  <a:schemeClr val="accent6"/>
                </a:solidFill>
                <a:latin typeface="Georgia"/>
                <a:cs typeface="Georgia"/>
              </a:rPr>
              <a:t>10 Rules of Effective Statistical Practice</a:t>
            </a:r>
          </a:p>
          <a:p>
            <a:pPr marL="457200" indent="-457200">
              <a:lnSpc>
                <a:spcPct val="90000"/>
              </a:lnSpc>
              <a:buFont typeface="+mj-lt"/>
              <a:buAutoNum type="arabicPeriod"/>
            </a:pPr>
            <a:r>
              <a:rPr lang="en-US" sz="2000" dirty="0">
                <a:solidFill>
                  <a:schemeClr val="accent6"/>
                </a:solidFill>
                <a:latin typeface="Georgia"/>
                <a:cs typeface="Georgia"/>
              </a:rPr>
              <a:t>Statistical methods should enable data to answer scientific questions</a:t>
            </a:r>
          </a:p>
          <a:p>
            <a:pPr marL="457200" indent="-457200">
              <a:lnSpc>
                <a:spcPct val="90000"/>
              </a:lnSpc>
              <a:buFont typeface="+mj-lt"/>
              <a:buAutoNum type="arabicPeriod"/>
            </a:pPr>
            <a:r>
              <a:rPr lang="en-US" sz="2000" dirty="0">
                <a:solidFill>
                  <a:schemeClr val="accent6"/>
                </a:solidFill>
                <a:latin typeface="Georgia"/>
                <a:cs typeface="Georgia"/>
              </a:rPr>
              <a:t>Signals always come with noise</a:t>
            </a:r>
          </a:p>
          <a:p>
            <a:pPr marL="457200" indent="-457200">
              <a:lnSpc>
                <a:spcPct val="90000"/>
              </a:lnSpc>
              <a:buFont typeface="+mj-lt"/>
              <a:buAutoNum type="arabicPeriod"/>
            </a:pPr>
            <a:r>
              <a:rPr lang="en-US" sz="2000" dirty="0">
                <a:solidFill>
                  <a:schemeClr val="accent6"/>
                </a:solidFill>
                <a:latin typeface="Georgia"/>
                <a:cs typeface="Georgia"/>
              </a:rPr>
              <a:t>Plan ahead, really ahead</a:t>
            </a:r>
          </a:p>
          <a:p>
            <a:pPr marL="457200" indent="-457200">
              <a:lnSpc>
                <a:spcPct val="90000"/>
              </a:lnSpc>
              <a:buFont typeface="+mj-lt"/>
              <a:buAutoNum type="arabicPeriod"/>
            </a:pPr>
            <a:r>
              <a:rPr lang="en-US" sz="2000" dirty="0">
                <a:solidFill>
                  <a:schemeClr val="accent6"/>
                </a:solidFill>
                <a:latin typeface="Georgia"/>
                <a:cs typeface="Georgia"/>
              </a:rPr>
              <a:t>Worry about data quality </a:t>
            </a:r>
            <a:r>
              <a:rPr lang="en-US" sz="2000" i="1" dirty="0">
                <a:solidFill>
                  <a:schemeClr val="accent6"/>
                </a:solidFill>
                <a:latin typeface="Georgia"/>
                <a:cs typeface="Georgia"/>
              </a:rPr>
              <a:t>– everything rests on the data</a:t>
            </a:r>
          </a:p>
          <a:p>
            <a:pPr marL="457200" indent="-457200">
              <a:lnSpc>
                <a:spcPct val="90000"/>
              </a:lnSpc>
              <a:buFont typeface="+mj-lt"/>
              <a:buAutoNum type="arabicPeriod"/>
            </a:pPr>
            <a:r>
              <a:rPr lang="en-US" sz="2000" dirty="0">
                <a:solidFill>
                  <a:schemeClr val="accent6"/>
                </a:solidFill>
                <a:latin typeface="Georgia"/>
                <a:cs typeface="Georgia"/>
              </a:rPr>
              <a:t>Statistical analysis is more than a set of computations</a:t>
            </a:r>
          </a:p>
          <a:p>
            <a:pPr marL="457200" indent="-457200">
              <a:lnSpc>
                <a:spcPct val="90000"/>
              </a:lnSpc>
              <a:buFont typeface="+mj-lt"/>
              <a:buAutoNum type="arabicPeriod"/>
            </a:pPr>
            <a:r>
              <a:rPr lang="en-US" sz="2000" dirty="0">
                <a:solidFill>
                  <a:schemeClr val="accent6"/>
                </a:solidFill>
                <a:latin typeface="Georgia"/>
                <a:cs typeface="Georgia"/>
              </a:rPr>
              <a:t>Keep it simple </a:t>
            </a:r>
            <a:r>
              <a:rPr lang="en-US" sz="1800" i="1" dirty="0">
                <a:solidFill>
                  <a:schemeClr val="accent6"/>
                </a:solidFill>
                <a:latin typeface="Georgia"/>
                <a:cs typeface="Georgia"/>
              </a:rPr>
              <a:t>– main communication should be as basic as possible</a:t>
            </a:r>
          </a:p>
          <a:p>
            <a:pPr marL="457200" indent="-457200">
              <a:lnSpc>
                <a:spcPct val="90000"/>
              </a:lnSpc>
              <a:buFont typeface="+mj-lt"/>
              <a:buAutoNum type="arabicPeriod"/>
            </a:pPr>
            <a:r>
              <a:rPr lang="en-US" sz="2000" dirty="0">
                <a:solidFill>
                  <a:schemeClr val="accent6"/>
                </a:solidFill>
                <a:latin typeface="Georgia"/>
                <a:cs typeface="Georgia"/>
              </a:rPr>
              <a:t>Provide of assessments of variability</a:t>
            </a:r>
            <a:r>
              <a:rPr lang="en-US" sz="1800" dirty="0">
                <a:solidFill>
                  <a:schemeClr val="accent6"/>
                </a:solidFill>
                <a:latin typeface="Georgia"/>
                <a:cs typeface="Georgia"/>
              </a:rPr>
              <a:t> </a:t>
            </a:r>
            <a:r>
              <a:rPr lang="en-US" sz="1800" i="1" dirty="0">
                <a:solidFill>
                  <a:schemeClr val="accent6"/>
                </a:solidFill>
                <a:latin typeface="Georgia"/>
                <a:cs typeface="Georgia"/>
              </a:rPr>
              <a:t>– with the warning that margins of error are generally bigger than claimed</a:t>
            </a:r>
          </a:p>
          <a:p>
            <a:pPr marL="457200" indent="-457200">
              <a:lnSpc>
                <a:spcPct val="90000"/>
              </a:lnSpc>
              <a:buFont typeface="+mj-lt"/>
              <a:buAutoNum type="arabicPeriod"/>
            </a:pPr>
            <a:r>
              <a:rPr lang="en-US" sz="2000" dirty="0">
                <a:solidFill>
                  <a:schemeClr val="accent6"/>
                </a:solidFill>
                <a:latin typeface="Georgia"/>
                <a:cs typeface="Georgia"/>
              </a:rPr>
              <a:t>Check your assumptions</a:t>
            </a:r>
          </a:p>
          <a:p>
            <a:pPr marL="457200" indent="-457200">
              <a:lnSpc>
                <a:spcPct val="90000"/>
              </a:lnSpc>
              <a:buFont typeface="+mj-lt"/>
              <a:buAutoNum type="arabicPeriod"/>
            </a:pPr>
            <a:r>
              <a:rPr lang="en-US" sz="2000" dirty="0">
                <a:solidFill>
                  <a:schemeClr val="accent6"/>
                </a:solidFill>
                <a:latin typeface="Georgia"/>
                <a:cs typeface="Georgia"/>
              </a:rPr>
              <a:t>When possible, replicate!</a:t>
            </a:r>
          </a:p>
          <a:p>
            <a:pPr marL="457200" indent="-457200">
              <a:lnSpc>
                <a:spcPct val="90000"/>
              </a:lnSpc>
              <a:buFont typeface="+mj-lt"/>
              <a:buAutoNum type="arabicPeriod"/>
            </a:pPr>
            <a:r>
              <a:rPr lang="en-US" sz="2000" dirty="0">
                <a:solidFill>
                  <a:schemeClr val="accent6"/>
                </a:solidFill>
                <a:latin typeface="Georgia"/>
                <a:cs typeface="Georgia"/>
              </a:rPr>
              <a:t>Make your analysis reproducible</a:t>
            </a:r>
          </a:p>
        </p:txBody>
      </p:sp>
      <p:sp>
        <p:nvSpPr>
          <p:cNvPr id="5" name="TextBox 4"/>
          <p:cNvSpPr txBox="1"/>
          <p:nvPr/>
        </p:nvSpPr>
        <p:spPr>
          <a:xfrm>
            <a:off x="424338" y="536311"/>
            <a:ext cx="7882263" cy="461665"/>
          </a:xfrm>
          <a:prstGeom prst="rect">
            <a:avLst/>
          </a:prstGeom>
          <a:noFill/>
        </p:spPr>
        <p:txBody>
          <a:bodyPr wrap="square" rtlCol="0">
            <a:spAutoFit/>
          </a:bodyPr>
          <a:lstStyle/>
          <a:p>
            <a:r>
              <a:rPr lang="en-US" sz="2400" dirty="0">
                <a:solidFill>
                  <a:schemeClr val="bg1"/>
                </a:solidFill>
                <a:latin typeface="Helvetica"/>
                <a:cs typeface="Helvetica"/>
              </a:rPr>
              <a:t>1. Other perspectives: </a:t>
            </a:r>
            <a:r>
              <a:rPr lang="en-US" sz="1600" dirty="0">
                <a:solidFill>
                  <a:schemeClr val="bg1"/>
                </a:solidFill>
                <a:latin typeface="Georgia"/>
                <a:cs typeface="Georgia"/>
              </a:rPr>
              <a:t>David </a:t>
            </a:r>
            <a:r>
              <a:rPr lang="en-US" sz="1600" dirty="0" err="1">
                <a:solidFill>
                  <a:schemeClr val="bg1"/>
                </a:solidFill>
                <a:latin typeface="Georgia"/>
                <a:cs typeface="Georgia"/>
              </a:rPr>
              <a:t>Spiegelhalter</a:t>
            </a:r>
            <a:r>
              <a:rPr lang="en-US" sz="1600" dirty="0">
                <a:solidFill>
                  <a:schemeClr val="bg1"/>
                </a:solidFill>
                <a:latin typeface="Georgia"/>
                <a:cs typeface="Georgia"/>
              </a:rPr>
              <a:t> </a:t>
            </a:r>
            <a:r>
              <a:rPr lang="en-US" sz="1600" i="1" dirty="0">
                <a:solidFill>
                  <a:schemeClr val="bg1"/>
                </a:solidFill>
                <a:latin typeface="Georgia"/>
                <a:cs typeface="Georgia"/>
              </a:rPr>
              <a:t>The Art of Statistics</a:t>
            </a:r>
            <a:endParaRPr lang="en-US" sz="1600" i="1"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78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267598"/>
            <a:ext cx="7790005" cy="3693319"/>
          </a:xfrm>
          <a:prstGeom prst="rect">
            <a:avLst/>
          </a:prstGeom>
          <a:noFill/>
        </p:spPr>
        <p:txBody>
          <a:bodyPr wrap="square" rtlCol="0">
            <a:spAutoFit/>
          </a:bodyPr>
          <a:lstStyle/>
          <a:p>
            <a:pPr>
              <a:lnSpc>
                <a:spcPct val="90000"/>
              </a:lnSpc>
            </a:pPr>
            <a:r>
              <a:rPr lang="en-US" sz="2000" dirty="0">
                <a:solidFill>
                  <a:schemeClr val="accent6"/>
                </a:solidFill>
                <a:latin typeface="Georgia"/>
                <a:cs typeface="Georgia"/>
              </a:rPr>
              <a:t>10 Questions to ask when confronted by a claim based on statistical evidence – </a:t>
            </a:r>
            <a:r>
              <a:rPr lang="en-US" sz="2000" dirty="0">
                <a:solidFill>
                  <a:schemeClr val="accent6"/>
                </a:solidFill>
                <a:highlight>
                  <a:srgbClr val="FFFF00"/>
                </a:highlight>
                <a:latin typeface="Georgia"/>
                <a:cs typeface="Georgia"/>
              </a:rPr>
              <a:t>trustworthiness</a:t>
            </a:r>
            <a:r>
              <a:rPr lang="en-US" sz="2000" dirty="0">
                <a:solidFill>
                  <a:schemeClr val="accent6"/>
                </a:solidFill>
                <a:latin typeface="Georgia"/>
                <a:cs typeface="Georgia"/>
              </a:rPr>
              <a:t> of </a:t>
            </a:r>
            <a:r>
              <a:rPr lang="en-US" sz="2000" dirty="0">
                <a:solidFill>
                  <a:schemeClr val="accent6"/>
                </a:solidFill>
                <a:highlight>
                  <a:srgbClr val="FFFF00"/>
                </a:highlight>
                <a:latin typeface="Georgia"/>
                <a:cs typeface="Georgia"/>
              </a:rPr>
              <a:t>numbers</a:t>
            </a:r>
            <a:r>
              <a:rPr lang="en-US" sz="2000" dirty="0">
                <a:solidFill>
                  <a:schemeClr val="accent6"/>
                </a:solidFill>
                <a:latin typeface="Georgia"/>
                <a:cs typeface="Georgia"/>
              </a:rPr>
              <a:t> (1-3), </a:t>
            </a:r>
            <a:r>
              <a:rPr lang="en-US" sz="2000" dirty="0">
                <a:solidFill>
                  <a:schemeClr val="accent6"/>
                </a:solidFill>
                <a:highlight>
                  <a:srgbClr val="FFFF00"/>
                </a:highlight>
                <a:latin typeface="Georgia"/>
                <a:cs typeface="Georgia"/>
              </a:rPr>
              <a:t>source</a:t>
            </a:r>
            <a:r>
              <a:rPr lang="en-US" sz="2000" dirty="0">
                <a:solidFill>
                  <a:schemeClr val="accent6"/>
                </a:solidFill>
                <a:latin typeface="Georgia"/>
                <a:cs typeface="Georgia"/>
              </a:rPr>
              <a:t> (4-6), </a:t>
            </a:r>
            <a:r>
              <a:rPr lang="en-US" sz="2000" dirty="0">
                <a:solidFill>
                  <a:schemeClr val="accent6"/>
                </a:solidFill>
                <a:highlight>
                  <a:srgbClr val="FFFF00"/>
                </a:highlight>
                <a:latin typeface="Georgia"/>
                <a:cs typeface="Georgia"/>
              </a:rPr>
              <a:t>interpretation</a:t>
            </a:r>
            <a:r>
              <a:rPr lang="en-US" sz="2000" dirty="0">
                <a:solidFill>
                  <a:schemeClr val="accent6"/>
                </a:solidFill>
                <a:latin typeface="Georgia"/>
                <a:cs typeface="Georgia"/>
              </a:rPr>
              <a:t> (7-10)</a:t>
            </a:r>
          </a:p>
          <a:p>
            <a:pPr marL="457200" indent="-457200">
              <a:lnSpc>
                <a:spcPct val="90000"/>
              </a:lnSpc>
              <a:buFont typeface="+mj-lt"/>
              <a:buAutoNum type="arabicPeriod"/>
            </a:pPr>
            <a:r>
              <a:rPr lang="en-US" sz="2000" dirty="0">
                <a:solidFill>
                  <a:schemeClr val="accent6"/>
                </a:solidFill>
                <a:latin typeface="Georgia"/>
                <a:cs typeface="Georgia"/>
              </a:rPr>
              <a:t>How rigorously has the study been done?</a:t>
            </a:r>
          </a:p>
          <a:p>
            <a:pPr marL="457200" indent="-457200">
              <a:lnSpc>
                <a:spcPct val="90000"/>
              </a:lnSpc>
              <a:buFont typeface="+mj-lt"/>
              <a:buAutoNum type="arabicPeriod"/>
            </a:pPr>
            <a:r>
              <a:rPr lang="en-US" sz="2000" dirty="0">
                <a:solidFill>
                  <a:schemeClr val="accent6"/>
                </a:solidFill>
                <a:latin typeface="Georgia"/>
                <a:cs typeface="Georgia"/>
              </a:rPr>
              <a:t>What is the statistical uncertainty / confidence in the findings?</a:t>
            </a:r>
          </a:p>
          <a:p>
            <a:pPr marL="457200" indent="-457200">
              <a:lnSpc>
                <a:spcPct val="90000"/>
              </a:lnSpc>
              <a:buFont typeface="+mj-lt"/>
              <a:buAutoNum type="arabicPeriod"/>
            </a:pPr>
            <a:r>
              <a:rPr lang="en-US" sz="2000" dirty="0">
                <a:solidFill>
                  <a:schemeClr val="accent6"/>
                </a:solidFill>
                <a:latin typeface="Georgia"/>
                <a:cs typeface="Georgia"/>
              </a:rPr>
              <a:t>Is the summary appropriate</a:t>
            </a:r>
          </a:p>
          <a:p>
            <a:pPr marL="457200" indent="-457200">
              <a:lnSpc>
                <a:spcPct val="90000"/>
              </a:lnSpc>
              <a:buFont typeface="+mj-lt"/>
              <a:buAutoNum type="arabicPeriod"/>
            </a:pPr>
            <a:r>
              <a:rPr lang="en-US" sz="2000" dirty="0">
                <a:solidFill>
                  <a:schemeClr val="accent6"/>
                </a:solidFill>
                <a:latin typeface="Georgia"/>
                <a:cs typeface="Georgia"/>
              </a:rPr>
              <a:t>Reliability of the source?</a:t>
            </a:r>
            <a:endParaRPr lang="en-US" sz="2000" i="1" dirty="0">
              <a:solidFill>
                <a:schemeClr val="accent6"/>
              </a:solidFill>
              <a:latin typeface="Georgia"/>
              <a:cs typeface="Georgia"/>
            </a:endParaRPr>
          </a:p>
          <a:p>
            <a:pPr marL="457200" indent="-457200">
              <a:lnSpc>
                <a:spcPct val="90000"/>
              </a:lnSpc>
              <a:buFont typeface="+mj-lt"/>
              <a:buAutoNum type="arabicPeriod"/>
            </a:pPr>
            <a:r>
              <a:rPr lang="en-US" sz="2000" dirty="0">
                <a:solidFill>
                  <a:schemeClr val="accent6"/>
                </a:solidFill>
                <a:latin typeface="Georgia"/>
                <a:cs typeface="Georgia"/>
              </a:rPr>
              <a:t>Is the story being spun?</a:t>
            </a:r>
          </a:p>
          <a:p>
            <a:pPr marL="457200" indent="-457200">
              <a:lnSpc>
                <a:spcPct val="90000"/>
              </a:lnSpc>
              <a:buFont typeface="+mj-lt"/>
              <a:buAutoNum type="arabicPeriod"/>
            </a:pPr>
            <a:r>
              <a:rPr lang="en-US" sz="2000" dirty="0">
                <a:solidFill>
                  <a:schemeClr val="accent6"/>
                </a:solidFill>
                <a:latin typeface="Georgia"/>
                <a:cs typeface="Georgia"/>
              </a:rPr>
              <a:t>What am I not being told?</a:t>
            </a:r>
            <a:endParaRPr lang="en-US" sz="1800" i="1" dirty="0">
              <a:solidFill>
                <a:schemeClr val="accent6"/>
              </a:solidFill>
              <a:latin typeface="Georgia"/>
              <a:cs typeface="Georgia"/>
            </a:endParaRPr>
          </a:p>
          <a:p>
            <a:pPr marL="457200" indent="-457200">
              <a:lnSpc>
                <a:spcPct val="90000"/>
              </a:lnSpc>
              <a:buFont typeface="+mj-lt"/>
              <a:buAutoNum type="arabicPeriod"/>
            </a:pPr>
            <a:r>
              <a:rPr lang="en-US" sz="2000" dirty="0">
                <a:solidFill>
                  <a:schemeClr val="accent6"/>
                </a:solidFill>
                <a:latin typeface="Georgia"/>
                <a:cs typeface="Georgia"/>
              </a:rPr>
              <a:t>How does the claim fit with what else is known?</a:t>
            </a:r>
            <a:endParaRPr lang="en-US" sz="1800" i="1" dirty="0">
              <a:solidFill>
                <a:schemeClr val="accent6"/>
              </a:solidFill>
              <a:latin typeface="Georgia"/>
              <a:cs typeface="Georgia"/>
            </a:endParaRPr>
          </a:p>
          <a:p>
            <a:pPr marL="457200" indent="-457200">
              <a:lnSpc>
                <a:spcPct val="90000"/>
              </a:lnSpc>
              <a:buFont typeface="+mj-lt"/>
              <a:buAutoNum type="arabicPeriod"/>
            </a:pPr>
            <a:r>
              <a:rPr lang="en-US" sz="2000" dirty="0">
                <a:solidFill>
                  <a:schemeClr val="accent6"/>
                </a:solidFill>
                <a:latin typeface="Georgia"/>
                <a:cs typeface="Georgia"/>
              </a:rPr>
              <a:t>What’s the claimed explanation for whatever has been seen?</a:t>
            </a:r>
          </a:p>
          <a:p>
            <a:pPr marL="457200" indent="-457200">
              <a:lnSpc>
                <a:spcPct val="90000"/>
              </a:lnSpc>
              <a:buFont typeface="+mj-lt"/>
              <a:buAutoNum type="arabicPeriod"/>
            </a:pPr>
            <a:r>
              <a:rPr lang="en-US" sz="2000" dirty="0">
                <a:solidFill>
                  <a:schemeClr val="accent6"/>
                </a:solidFill>
                <a:latin typeface="Georgia"/>
                <a:cs typeface="Georgia"/>
              </a:rPr>
              <a:t>How relevant is the story to the audience?</a:t>
            </a:r>
          </a:p>
          <a:p>
            <a:pPr marL="457200" indent="-457200">
              <a:lnSpc>
                <a:spcPct val="90000"/>
              </a:lnSpc>
              <a:buFont typeface="+mj-lt"/>
              <a:buAutoNum type="arabicPeriod"/>
            </a:pPr>
            <a:r>
              <a:rPr lang="en-US" sz="2000" dirty="0">
                <a:solidFill>
                  <a:schemeClr val="accent6"/>
                </a:solidFill>
                <a:latin typeface="Georgia"/>
                <a:cs typeface="Georgia"/>
              </a:rPr>
              <a:t> Is the claimed effect important?</a:t>
            </a:r>
          </a:p>
        </p:txBody>
      </p:sp>
      <p:sp>
        <p:nvSpPr>
          <p:cNvPr id="5" name="TextBox 4"/>
          <p:cNvSpPr txBox="1"/>
          <p:nvPr/>
        </p:nvSpPr>
        <p:spPr>
          <a:xfrm>
            <a:off x="424338" y="536311"/>
            <a:ext cx="7882263" cy="461665"/>
          </a:xfrm>
          <a:prstGeom prst="rect">
            <a:avLst/>
          </a:prstGeom>
          <a:noFill/>
        </p:spPr>
        <p:txBody>
          <a:bodyPr wrap="square" rtlCol="0">
            <a:spAutoFit/>
          </a:bodyPr>
          <a:lstStyle/>
          <a:p>
            <a:r>
              <a:rPr lang="en-US" sz="2400" dirty="0">
                <a:solidFill>
                  <a:schemeClr val="bg1"/>
                </a:solidFill>
                <a:latin typeface="Helvetica"/>
                <a:cs typeface="Helvetica"/>
              </a:rPr>
              <a:t>1. Other perspectives: </a:t>
            </a:r>
            <a:r>
              <a:rPr lang="en-US" sz="1600" dirty="0">
                <a:solidFill>
                  <a:schemeClr val="bg1"/>
                </a:solidFill>
                <a:latin typeface="Georgia"/>
                <a:cs typeface="Georgia"/>
              </a:rPr>
              <a:t>David </a:t>
            </a:r>
            <a:r>
              <a:rPr lang="en-US" sz="1600" dirty="0" err="1">
                <a:solidFill>
                  <a:schemeClr val="bg1"/>
                </a:solidFill>
                <a:latin typeface="Georgia"/>
                <a:cs typeface="Georgia"/>
              </a:rPr>
              <a:t>Spiegelhalter</a:t>
            </a:r>
            <a:r>
              <a:rPr lang="en-US" sz="1600" dirty="0">
                <a:solidFill>
                  <a:schemeClr val="bg1"/>
                </a:solidFill>
                <a:latin typeface="Georgia"/>
                <a:cs typeface="Georgia"/>
              </a:rPr>
              <a:t> </a:t>
            </a:r>
            <a:r>
              <a:rPr lang="en-US" sz="1600" i="1" dirty="0">
                <a:solidFill>
                  <a:schemeClr val="bg1"/>
                </a:solidFill>
                <a:latin typeface="Georgia"/>
                <a:cs typeface="Georgia"/>
              </a:rPr>
              <a:t>The Art of Statistics</a:t>
            </a:r>
            <a:endParaRPr lang="en-US" sz="1600" i="1"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964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267598"/>
            <a:ext cx="7790005" cy="3416320"/>
          </a:xfrm>
          <a:prstGeom prst="rect">
            <a:avLst/>
          </a:prstGeom>
          <a:noFill/>
        </p:spPr>
        <p:txBody>
          <a:bodyPr wrap="square" rtlCol="0">
            <a:spAutoFit/>
          </a:bodyPr>
          <a:lstStyle/>
          <a:p>
            <a:pPr marL="457200" indent="-457200" fontAlgn="base">
              <a:lnSpc>
                <a:spcPct val="90000"/>
              </a:lnSpc>
              <a:buFont typeface="+mj-lt"/>
              <a:buAutoNum type="arabicPeriod"/>
            </a:pPr>
            <a:r>
              <a:rPr lang="en-US" sz="2000" dirty="0">
                <a:solidFill>
                  <a:schemeClr val="accent6"/>
                </a:solidFill>
                <a:latin typeface="Georgia"/>
              </a:rPr>
              <a:t>What is claimed? and is it appropriate?</a:t>
            </a:r>
          </a:p>
          <a:p>
            <a:pPr marL="457200" indent="-457200" fontAlgn="base">
              <a:lnSpc>
                <a:spcPct val="90000"/>
              </a:lnSpc>
              <a:buFont typeface="+mj-lt"/>
              <a:buAutoNum type="arabicPeriod"/>
            </a:pPr>
            <a:r>
              <a:rPr lang="en-US" sz="2000" dirty="0">
                <a:solidFill>
                  <a:schemeClr val="accent6"/>
                </a:solidFill>
                <a:latin typeface="Georgia"/>
              </a:rPr>
              <a:t>Who is claiming this?</a:t>
            </a:r>
          </a:p>
          <a:p>
            <a:pPr marL="457200" indent="-457200" fontAlgn="base">
              <a:lnSpc>
                <a:spcPct val="90000"/>
              </a:lnSpc>
              <a:buFont typeface="+mj-lt"/>
              <a:buAutoNum type="arabicPeriod"/>
            </a:pPr>
            <a:r>
              <a:rPr lang="en-US" sz="2000" dirty="0">
                <a:solidFill>
                  <a:schemeClr val="accent6"/>
                </a:solidFill>
                <a:latin typeface="Georgia"/>
              </a:rPr>
              <a:t>Why is it claimed?</a:t>
            </a:r>
          </a:p>
          <a:p>
            <a:pPr marL="457200" indent="-457200" fontAlgn="base">
              <a:lnSpc>
                <a:spcPct val="90000"/>
              </a:lnSpc>
              <a:buFont typeface="+mj-lt"/>
              <a:buAutoNum type="arabicPeriod"/>
            </a:pPr>
            <a:r>
              <a:rPr lang="en-US" sz="2000" dirty="0">
                <a:solidFill>
                  <a:schemeClr val="accent6"/>
                </a:solidFill>
                <a:latin typeface="Georgia"/>
              </a:rPr>
              <a:t>Is this a good measure of impact?</a:t>
            </a:r>
          </a:p>
          <a:p>
            <a:pPr marL="457200" indent="-457200" fontAlgn="base">
              <a:lnSpc>
                <a:spcPct val="90000"/>
              </a:lnSpc>
              <a:buFont typeface="+mj-lt"/>
              <a:buAutoNum type="arabicPeriod"/>
            </a:pPr>
            <a:r>
              <a:rPr lang="en-US" sz="2000" dirty="0">
                <a:solidFill>
                  <a:schemeClr val="accent6"/>
                </a:solidFill>
                <a:latin typeface="Georgia"/>
              </a:rPr>
              <a:t>How is the claim supported?</a:t>
            </a:r>
          </a:p>
          <a:p>
            <a:pPr marL="922338" lvl="1" indent="-461963" fontAlgn="base">
              <a:lnSpc>
                <a:spcPct val="90000"/>
              </a:lnSpc>
              <a:buFont typeface="Arial" panose="020B0604020202020204" pitchFamily="34" charset="0"/>
              <a:buChar char="•"/>
            </a:pPr>
            <a:r>
              <a:rPr lang="en-US" sz="1600" dirty="0">
                <a:solidFill>
                  <a:schemeClr val="accent6"/>
                </a:solidFill>
                <a:latin typeface="Georgia"/>
              </a:rPr>
              <a:t>What evidence is reported?</a:t>
            </a:r>
          </a:p>
          <a:p>
            <a:pPr marL="922338" lvl="1" indent="-461963" fontAlgn="base">
              <a:lnSpc>
                <a:spcPct val="90000"/>
              </a:lnSpc>
              <a:buFont typeface="Arial" panose="020B0604020202020204" pitchFamily="34" charset="0"/>
              <a:buChar char="•"/>
            </a:pPr>
            <a:r>
              <a:rPr lang="en-US" sz="1600" dirty="0">
                <a:solidFill>
                  <a:schemeClr val="accent6"/>
                </a:solidFill>
                <a:latin typeface="Georgia"/>
              </a:rPr>
              <a:t>What is the quality / strength of the evidence?</a:t>
            </a:r>
          </a:p>
          <a:p>
            <a:pPr marL="457200" indent="-457200" fontAlgn="base">
              <a:lnSpc>
                <a:spcPct val="90000"/>
              </a:lnSpc>
              <a:buFont typeface="+mj-lt"/>
              <a:buAutoNum type="arabicPeriod"/>
            </a:pPr>
            <a:r>
              <a:rPr lang="en-US" sz="2000" dirty="0">
                <a:solidFill>
                  <a:schemeClr val="accent6"/>
                </a:solidFill>
                <a:latin typeface="Georgia"/>
              </a:rPr>
              <a:t>Is the claim reasonable in itself?</a:t>
            </a:r>
          </a:p>
          <a:p>
            <a:pPr marL="922338" lvl="1" indent="-476250" fontAlgn="base">
              <a:lnSpc>
                <a:spcPct val="90000"/>
              </a:lnSpc>
              <a:buFont typeface="Arial" panose="020B0604020202020204" pitchFamily="34" charset="0"/>
              <a:buChar char="•"/>
            </a:pPr>
            <a:r>
              <a:rPr lang="en-US" sz="1600" dirty="0">
                <a:solidFill>
                  <a:schemeClr val="accent6"/>
                </a:solidFill>
                <a:latin typeface="Georgia"/>
              </a:rPr>
              <a:t>Does prior belief impact my belief? Confirmation bias?</a:t>
            </a:r>
          </a:p>
          <a:p>
            <a:pPr marL="457200" indent="-457200" fontAlgn="base">
              <a:lnSpc>
                <a:spcPct val="90000"/>
              </a:lnSpc>
              <a:buFont typeface="+mj-lt"/>
              <a:buAutoNum type="arabicPeriod"/>
            </a:pPr>
            <a:r>
              <a:rPr lang="en-US" sz="2000" dirty="0">
                <a:solidFill>
                  <a:schemeClr val="accent6"/>
                </a:solidFill>
                <a:latin typeface="Georgia"/>
              </a:rPr>
              <a:t>How does this claim fit with what is already known? </a:t>
            </a:r>
          </a:p>
          <a:p>
            <a:pPr marL="457200" indent="-457200" fontAlgn="base">
              <a:lnSpc>
                <a:spcPct val="90000"/>
              </a:lnSpc>
              <a:buFont typeface="+mj-lt"/>
              <a:buAutoNum type="arabicPeriod"/>
            </a:pPr>
            <a:r>
              <a:rPr lang="en-US" sz="2000" dirty="0">
                <a:solidFill>
                  <a:schemeClr val="accent6"/>
                </a:solidFill>
                <a:latin typeface="Georgia"/>
              </a:rPr>
              <a:t>How much does this matter for me?</a:t>
            </a:r>
          </a:p>
          <a:p>
            <a:pPr marL="922338" lvl="1" indent="-476250" fontAlgn="base">
              <a:lnSpc>
                <a:spcPct val="90000"/>
              </a:lnSpc>
              <a:buFont typeface="Arial" panose="020B0604020202020204" pitchFamily="34" charset="0"/>
              <a:buChar char="•"/>
            </a:pPr>
            <a:r>
              <a:rPr lang="en-US" sz="1600" dirty="0">
                <a:solidFill>
                  <a:schemeClr val="accent6"/>
                </a:solidFill>
                <a:latin typeface="Georgia"/>
              </a:rPr>
              <a:t>Comparison of population perspective vs. individual perspective?</a:t>
            </a:r>
          </a:p>
          <a:p>
            <a:pPr marL="922338" lvl="1" indent="-476250" fontAlgn="base">
              <a:lnSpc>
                <a:spcPct val="90000"/>
              </a:lnSpc>
              <a:buFont typeface="Arial" panose="020B0604020202020204" pitchFamily="34" charset="0"/>
              <a:buChar char="•"/>
            </a:pPr>
            <a:r>
              <a:rPr lang="en-US" sz="1600" dirty="0">
                <a:solidFill>
                  <a:schemeClr val="accent6"/>
                </a:solidFill>
                <a:latin typeface="Georgia"/>
              </a:rPr>
              <a:t>Will I change my behavior as a consequence of this?</a:t>
            </a:r>
          </a:p>
        </p:txBody>
      </p:sp>
      <p:sp>
        <p:nvSpPr>
          <p:cNvPr id="5" name="TextBox 4"/>
          <p:cNvSpPr txBox="1"/>
          <p:nvPr/>
        </p:nvSpPr>
        <p:spPr>
          <a:xfrm>
            <a:off x="424338" y="536311"/>
            <a:ext cx="7882263" cy="461665"/>
          </a:xfrm>
          <a:prstGeom prst="rect">
            <a:avLst/>
          </a:prstGeom>
          <a:noFill/>
        </p:spPr>
        <p:txBody>
          <a:bodyPr wrap="square" rtlCol="0">
            <a:spAutoFit/>
          </a:bodyPr>
          <a:lstStyle/>
          <a:p>
            <a:r>
              <a:rPr lang="en-US" sz="2400" dirty="0">
                <a:solidFill>
                  <a:schemeClr val="bg1"/>
                </a:solidFill>
                <a:latin typeface="Helvetica"/>
                <a:cs typeface="Helvetica"/>
              </a:rPr>
              <a:t>1. My personal working list</a:t>
            </a:r>
            <a:endParaRPr lang="en-US" sz="1600" i="1"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908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557884"/>
            <a:ext cx="7790005" cy="2862322"/>
          </a:xfrm>
          <a:prstGeom prst="rect">
            <a:avLst/>
          </a:prstGeom>
          <a:noFill/>
        </p:spPr>
        <p:txBody>
          <a:bodyPr wrap="square" rtlCol="0">
            <a:spAutoFit/>
          </a:bodyPr>
          <a:lstStyle/>
          <a:p>
            <a:pPr fontAlgn="base">
              <a:lnSpc>
                <a:spcPct val="90000"/>
              </a:lnSpc>
            </a:pPr>
            <a:r>
              <a:rPr lang="en-US" sz="2000" dirty="0">
                <a:solidFill>
                  <a:schemeClr val="accent6"/>
                </a:solidFill>
                <a:latin typeface="Georgia"/>
              </a:rPr>
              <a:t>What is claimed? and is it appropriate?</a:t>
            </a:r>
          </a:p>
          <a:p>
            <a:pPr marL="865188" indent="-461963" fontAlgn="base">
              <a:lnSpc>
                <a:spcPct val="90000"/>
              </a:lnSpc>
              <a:buFont typeface="Arial" panose="020B0604020202020204" pitchFamily="34" charset="0"/>
              <a:buChar char="•"/>
            </a:pPr>
            <a:r>
              <a:rPr lang="en-US" sz="2000" dirty="0">
                <a:solidFill>
                  <a:schemeClr val="accent6"/>
                </a:solidFill>
                <a:latin typeface="Georgia"/>
              </a:rPr>
              <a:t>World population of 10.9B by 2100</a:t>
            </a:r>
          </a:p>
          <a:p>
            <a:pPr fontAlgn="base">
              <a:lnSpc>
                <a:spcPct val="90000"/>
              </a:lnSpc>
            </a:pPr>
            <a:endParaRPr lang="en-US" sz="2000" dirty="0">
              <a:solidFill>
                <a:schemeClr val="accent6"/>
              </a:solidFill>
              <a:latin typeface="Georgia"/>
            </a:endParaRPr>
          </a:p>
          <a:p>
            <a:pPr fontAlgn="base">
              <a:lnSpc>
                <a:spcPct val="90000"/>
              </a:lnSpc>
            </a:pPr>
            <a:r>
              <a:rPr lang="en-US" sz="2000" dirty="0">
                <a:solidFill>
                  <a:schemeClr val="accent6"/>
                </a:solidFill>
                <a:latin typeface="Georgia"/>
              </a:rPr>
              <a:t>Who is claiming this?</a:t>
            </a:r>
          </a:p>
          <a:p>
            <a:pPr marL="808038" indent="-390525" fontAlgn="base">
              <a:lnSpc>
                <a:spcPct val="90000"/>
              </a:lnSpc>
              <a:buFont typeface="Arial" panose="020B0604020202020204" pitchFamily="34" charset="0"/>
              <a:buChar char="•"/>
            </a:pPr>
            <a:r>
              <a:rPr lang="en-US" sz="2000" dirty="0">
                <a:solidFill>
                  <a:schemeClr val="accent6"/>
                </a:solidFill>
                <a:latin typeface="Georgia"/>
              </a:rPr>
              <a:t>UN Dept of Economic and Social Affairs – World Population  Predictions</a:t>
            </a:r>
          </a:p>
          <a:p>
            <a:pPr marL="808038" indent="-390525" fontAlgn="base">
              <a:lnSpc>
                <a:spcPct val="90000"/>
              </a:lnSpc>
              <a:buFont typeface="Arial" panose="020B0604020202020204" pitchFamily="34" charset="0"/>
              <a:buChar char="•"/>
            </a:pPr>
            <a:r>
              <a:rPr lang="en-US" sz="2000" dirty="0">
                <a:solidFill>
                  <a:schemeClr val="accent6"/>
                </a:solidFill>
                <a:latin typeface="Georgia"/>
              </a:rPr>
              <a:t>Based on “The population estimates and projections contained in this revision cover a 150-year time horizon, which can be subdivided into estimates (1950-2020) and projections (2020-2100).”</a:t>
            </a:r>
          </a:p>
        </p:txBody>
      </p:sp>
      <p:sp>
        <p:nvSpPr>
          <p:cNvPr id="5" name="TextBox 4"/>
          <p:cNvSpPr txBox="1"/>
          <p:nvPr/>
        </p:nvSpPr>
        <p:spPr>
          <a:xfrm>
            <a:off x="424338" y="400128"/>
            <a:ext cx="7967389" cy="769441"/>
          </a:xfrm>
          <a:prstGeom prst="rect">
            <a:avLst/>
          </a:prstGeom>
          <a:noFill/>
        </p:spPr>
        <p:txBody>
          <a:bodyPr wrap="square" rtlCol="0">
            <a:spAutoFit/>
          </a:bodyPr>
          <a:lstStyle/>
          <a:p>
            <a:r>
              <a:rPr lang="en-US" sz="2000" dirty="0">
                <a:solidFill>
                  <a:schemeClr val="bg1"/>
                </a:solidFill>
                <a:latin typeface="Helvetica"/>
                <a:cs typeface="Helvetica"/>
              </a:rPr>
              <a:t>EXAMPLE:  </a:t>
            </a:r>
            <a:r>
              <a:rPr lang="en-US" sz="1600" dirty="0">
                <a:solidFill>
                  <a:schemeClr val="bg1"/>
                </a:solidFill>
              </a:rPr>
              <a:t>World's population could swell to 10.9 billion by 2100, U.N. report finds </a:t>
            </a:r>
          </a:p>
          <a:p>
            <a:r>
              <a:rPr lang="en-US" sz="1600" dirty="0">
                <a:solidFill>
                  <a:schemeClr val="bg1"/>
                </a:solidFill>
                <a:latin typeface="Helvetica"/>
                <a:cs typeface="Helvetica"/>
              </a:rPr>
              <a:t>(NBC News - </a:t>
            </a:r>
            <a:r>
              <a:rPr lang="en-US" sz="1000" dirty="0">
                <a:solidFill>
                  <a:schemeClr val="bg1"/>
                </a:solidFill>
                <a:hlinkClick r:id="rId2">
                  <a:extLst>
                    <a:ext uri="{A12FA001-AC4F-418D-AE19-62706E023703}">
                      <ahyp:hlinkClr xmlns:ahyp="http://schemas.microsoft.com/office/drawing/2018/hyperlinkcolor" val="tx"/>
                    </a:ext>
                  </a:extLst>
                </a:hlinkClick>
              </a:rPr>
              <a:t>https://www.nbcnews.com/mach/science/world-s-population-could-swell-10-9-billion-2100-u-ncna1017791</a:t>
            </a:r>
            <a:r>
              <a:rPr lang="en-US" sz="1600" dirty="0">
                <a:solidFill>
                  <a:schemeClr val="bg1"/>
                </a:solidFill>
              </a:rPr>
              <a:t>)</a:t>
            </a:r>
            <a:r>
              <a:rPr lang="en-US" sz="2400" dirty="0">
                <a:solidFill>
                  <a:schemeClr val="bg1"/>
                </a:solidFill>
                <a:latin typeface="Helvetica"/>
                <a:cs typeface="Helvetica"/>
              </a:rPr>
              <a:t> </a:t>
            </a:r>
            <a:endParaRPr lang="en-US" sz="1600" i="1"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882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267598"/>
            <a:ext cx="4325485" cy="3970318"/>
          </a:xfrm>
          <a:prstGeom prst="rect">
            <a:avLst/>
          </a:prstGeom>
          <a:noFill/>
        </p:spPr>
        <p:txBody>
          <a:bodyPr wrap="square" rtlCol="0">
            <a:spAutoFit/>
          </a:bodyPr>
          <a:lstStyle/>
          <a:p>
            <a:pPr fontAlgn="base">
              <a:lnSpc>
                <a:spcPct val="90000"/>
              </a:lnSpc>
            </a:pPr>
            <a:endParaRPr lang="en-US" sz="2000" dirty="0">
              <a:solidFill>
                <a:schemeClr val="accent6"/>
              </a:solidFill>
              <a:latin typeface="Georgia"/>
            </a:endParaRPr>
          </a:p>
          <a:p>
            <a:pPr fontAlgn="base">
              <a:lnSpc>
                <a:spcPct val="90000"/>
              </a:lnSpc>
            </a:pPr>
            <a:r>
              <a:rPr lang="en-US" sz="2000" dirty="0">
                <a:solidFill>
                  <a:schemeClr val="accent6"/>
                </a:solidFill>
                <a:latin typeface="Georgia"/>
              </a:rPr>
              <a:t>Why is it claimed?</a:t>
            </a:r>
          </a:p>
          <a:p>
            <a:pPr marL="342900" indent="-342900" fontAlgn="base">
              <a:lnSpc>
                <a:spcPct val="90000"/>
              </a:lnSpc>
              <a:buFont typeface="Arial" panose="020B0604020202020204" pitchFamily="34" charset="0"/>
              <a:buChar char="•"/>
            </a:pPr>
            <a:r>
              <a:rPr lang="en-US" sz="2000" dirty="0">
                <a:solidFill>
                  <a:schemeClr val="accent6"/>
                </a:solidFill>
                <a:latin typeface="Georgia"/>
              </a:rPr>
              <a:t>Analysis and modeling of population counts, fertility, mortality, migration, included in models</a:t>
            </a:r>
          </a:p>
          <a:p>
            <a:pPr marL="342900" indent="-342900" fontAlgn="base">
              <a:lnSpc>
                <a:spcPct val="90000"/>
              </a:lnSpc>
              <a:buFont typeface="Arial" panose="020B0604020202020204" pitchFamily="34" charset="0"/>
              <a:buChar char="•"/>
            </a:pPr>
            <a:endParaRPr lang="en-US" sz="2000" dirty="0">
              <a:solidFill>
                <a:schemeClr val="accent6"/>
              </a:solidFill>
              <a:latin typeface="Georgia"/>
            </a:endParaRPr>
          </a:p>
          <a:p>
            <a:pPr fontAlgn="base">
              <a:lnSpc>
                <a:spcPct val="90000"/>
              </a:lnSpc>
            </a:pPr>
            <a:endParaRPr lang="en-US" sz="2000" dirty="0">
              <a:solidFill>
                <a:schemeClr val="accent6"/>
              </a:solidFill>
              <a:latin typeface="Georgia"/>
            </a:endParaRPr>
          </a:p>
          <a:p>
            <a:pPr marL="342900" indent="-342900" fontAlgn="base">
              <a:lnSpc>
                <a:spcPct val="90000"/>
              </a:lnSpc>
              <a:buFont typeface="Arial" panose="020B0604020202020204" pitchFamily="34" charset="0"/>
              <a:buChar char="•"/>
            </a:pPr>
            <a:endParaRPr lang="en-US" sz="2000" dirty="0">
              <a:solidFill>
                <a:schemeClr val="accent6"/>
              </a:solidFill>
              <a:latin typeface="Georgia"/>
            </a:endParaRPr>
          </a:p>
          <a:p>
            <a:pPr marL="342900" indent="-342900" fontAlgn="base">
              <a:lnSpc>
                <a:spcPct val="90000"/>
              </a:lnSpc>
              <a:buFont typeface="Arial" panose="020B0604020202020204" pitchFamily="34" charset="0"/>
              <a:buChar char="•"/>
            </a:pPr>
            <a:endParaRPr lang="en-US" sz="2000" dirty="0">
              <a:solidFill>
                <a:schemeClr val="accent6"/>
              </a:solidFill>
              <a:latin typeface="Georgia"/>
            </a:endParaRPr>
          </a:p>
          <a:p>
            <a:pPr marL="342900" indent="-342900" fontAlgn="base">
              <a:lnSpc>
                <a:spcPct val="90000"/>
              </a:lnSpc>
              <a:buFont typeface="Arial" panose="020B0604020202020204" pitchFamily="34" charset="0"/>
              <a:buChar char="•"/>
            </a:pPr>
            <a:endParaRPr lang="en-US" sz="2000" dirty="0">
              <a:solidFill>
                <a:schemeClr val="accent6"/>
              </a:solidFill>
              <a:latin typeface="Georgia"/>
            </a:endParaRPr>
          </a:p>
          <a:p>
            <a:pPr marL="342900" indent="-342900" fontAlgn="base">
              <a:lnSpc>
                <a:spcPct val="90000"/>
              </a:lnSpc>
              <a:buFont typeface="Arial" panose="020B0604020202020204" pitchFamily="34" charset="0"/>
              <a:buChar char="•"/>
            </a:pPr>
            <a:endParaRPr lang="en-US" sz="2000" dirty="0">
              <a:solidFill>
                <a:schemeClr val="accent6"/>
              </a:solidFill>
              <a:latin typeface="Georgia"/>
            </a:endParaRPr>
          </a:p>
          <a:p>
            <a:pPr marL="342900" indent="-342900" fontAlgn="base">
              <a:lnSpc>
                <a:spcPct val="90000"/>
              </a:lnSpc>
              <a:buFont typeface="Arial" panose="020B0604020202020204" pitchFamily="34" charset="0"/>
              <a:buChar char="•"/>
            </a:pPr>
            <a:endParaRPr lang="en-US" sz="2000" dirty="0">
              <a:solidFill>
                <a:schemeClr val="accent6"/>
              </a:solidFill>
              <a:latin typeface="Georgia"/>
            </a:endParaRPr>
          </a:p>
          <a:p>
            <a:pPr marL="342900" indent="-342900" fontAlgn="base">
              <a:lnSpc>
                <a:spcPct val="90000"/>
              </a:lnSpc>
              <a:buFont typeface="Arial" panose="020B0604020202020204" pitchFamily="34" charset="0"/>
              <a:buChar char="•"/>
            </a:pPr>
            <a:endParaRPr lang="en-US" sz="2000" dirty="0">
              <a:solidFill>
                <a:schemeClr val="accent6"/>
              </a:solidFill>
              <a:latin typeface="Georgia"/>
            </a:endParaRPr>
          </a:p>
        </p:txBody>
      </p:sp>
      <p:sp>
        <p:nvSpPr>
          <p:cNvPr id="5" name="TextBox 4"/>
          <p:cNvSpPr txBox="1"/>
          <p:nvPr/>
        </p:nvSpPr>
        <p:spPr>
          <a:xfrm>
            <a:off x="513029" y="400128"/>
            <a:ext cx="7967389" cy="830997"/>
          </a:xfrm>
          <a:prstGeom prst="rect">
            <a:avLst/>
          </a:prstGeom>
          <a:noFill/>
        </p:spPr>
        <p:txBody>
          <a:bodyPr wrap="square" rtlCol="0">
            <a:spAutoFit/>
          </a:bodyPr>
          <a:lstStyle/>
          <a:p>
            <a:r>
              <a:rPr lang="en-US" sz="2400" dirty="0">
                <a:solidFill>
                  <a:schemeClr val="bg1"/>
                </a:solidFill>
                <a:latin typeface="Helvetica"/>
                <a:cs typeface="Helvetica"/>
              </a:rPr>
              <a:t>EXAMPLE:  </a:t>
            </a:r>
            <a:r>
              <a:rPr lang="en-US" dirty="0">
                <a:solidFill>
                  <a:schemeClr val="bg1"/>
                </a:solidFill>
              </a:rPr>
              <a:t>World's population could swell to 10.9 billion by 2100, U.N. report finds</a:t>
            </a:r>
          </a:p>
          <a:p>
            <a:r>
              <a:rPr lang="en-US" sz="2400" dirty="0">
                <a:solidFill>
                  <a:schemeClr val="bg1"/>
                </a:solidFill>
                <a:latin typeface="Helvetica"/>
                <a:cs typeface="Helvetica"/>
              </a:rPr>
              <a:t> </a:t>
            </a:r>
            <a:endParaRPr lang="en-US" sz="1600" i="1"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19D1D87-1D98-AE49-B2C7-02B01936DDF7}"/>
              </a:ext>
            </a:extLst>
          </p:cNvPr>
          <p:cNvPicPr>
            <a:picLocks noChangeAspect="1"/>
          </p:cNvPicPr>
          <p:nvPr/>
        </p:nvPicPr>
        <p:blipFill>
          <a:blip r:embed="rId2"/>
          <a:stretch>
            <a:fillRect/>
          </a:stretch>
        </p:blipFill>
        <p:spPr>
          <a:xfrm>
            <a:off x="4927207" y="1231125"/>
            <a:ext cx="2578493" cy="3551258"/>
          </a:xfrm>
          <a:prstGeom prst="rect">
            <a:avLst/>
          </a:prstGeom>
        </p:spPr>
      </p:pic>
    </p:spTree>
    <p:extLst>
      <p:ext uri="{BB962C8B-B14F-4D97-AF65-F5344CB8AC3E}">
        <p14:creationId xmlns:p14="http://schemas.microsoft.com/office/powerpoint/2010/main" val="3354227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13029" y="400128"/>
            <a:ext cx="7967389" cy="954107"/>
          </a:xfrm>
          <a:prstGeom prst="rect">
            <a:avLst/>
          </a:prstGeom>
          <a:noFill/>
        </p:spPr>
        <p:txBody>
          <a:bodyPr wrap="square" rtlCol="0">
            <a:spAutoFit/>
          </a:bodyPr>
          <a:lstStyle/>
          <a:p>
            <a:r>
              <a:rPr lang="en-US" sz="1800" dirty="0">
                <a:solidFill>
                  <a:schemeClr val="bg1"/>
                </a:solidFill>
                <a:latin typeface="Helvetica"/>
                <a:cs typeface="Helvetica"/>
              </a:rPr>
              <a:t>EXAMPLE:  From Population Division World Population Prospects 2019 </a:t>
            </a:r>
            <a:r>
              <a:rPr lang="en-US" dirty="0">
                <a:solidFill>
                  <a:schemeClr val="bg1"/>
                </a:solidFill>
                <a:hlinkClick r:id="rId2">
                  <a:extLst>
                    <a:ext uri="{A12FA001-AC4F-418D-AE19-62706E023703}">
                      <ahyp:hlinkClr xmlns:ahyp="http://schemas.microsoft.com/office/drawing/2018/hyperlinkcolor" val="tx"/>
                    </a:ext>
                  </a:extLst>
                </a:hlinkClick>
              </a:rPr>
              <a:t>https://population.un.org/wpp/Graphs/Probabilistic/POP/TOT/900</a:t>
            </a:r>
            <a:endParaRPr lang="en-US" dirty="0">
              <a:solidFill>
                <a:schemeClr val="bg1"/>
              </a:solidFill>
            </a:endParaRPr>
          </a:p>
          <a:p>
            <a:r>
              <a:rPr lang="en-US" sz="2400" dirty="0">
                <a:solidFill>
                  <a:schemeClr val="bg1"/>
                </a:solidFill>
                <a:latin typeface="Helvetica"/>
                <a:cs typeface="Helvetica"/>
              </a:rPr>
              <a:t> </a:t>
            </a:r>
            <a:endParaRPr lang="en-US" sz="1600" i="1"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9F96493-1ED0-2745-91E5-4B021F62DCDC}"/>
              </a:ext>
            </a:extLst>
          </p:cNvPr>
          <p:cNvPicPr>
            <a:picLocks noChangeAspect="1"/>
          </p:cNvPicPr>
          <p:nvPr/>
        </p:nvPicPr>
        <p:blipFill>
          <a:blip r:embed="rId3"/>
          <a:stretch>
            <a:fillRect/>
          </a:stretch>
        </p:blipFill>
        <p:spPr>
          <a:xfrm>
            <a:off x="3689585" y="1138742"/>
            <a:ext cx="4702143" cy="3365493"/>
          </a:xfrm>
          <a:prstGeom prst="rect">
            <a:avLst/>
          </a:prstGeom>
        </p:spPr>
      </p:pic>
      <p:sp>
        <p:nvSpPr>
          <p:cNvPr id="7" name="Rectangle 6">
            <a:extLst>
              <a:ext uri="{FF2B5EF4-FFF2-40B4-BE49-F238E27FC236}">
                <a16:creationId xmlns:a16="http://schemas.microsoft.com/office/drawing/2014/main" id="{1DEDE479-CFE6-B94B-AC8A-F01811549A4C}"/>
              </a:ext>
            </a:extLst>
          </p:cNvPr>
          <p:cNvSpPr/>
          <p:nvPr/>
        </p:nvSpPr>
        <p:spPr>
          <a:xfrm>
            <a:off x="88901" y="1231125"/>
            <a:ext cx="3771900" cy="3539430"/>
          </a:xfrm>
          <a:prstGeom prst="rect">
            <a:avLst/>
          </a:prstGeom>
        </p:spPr>
        <p:txBody>
          <a:bodyPr wrap="square">
            <a:spAutoFit/>
          </a:bodyPr>
          <a:lstStyle/>
          <a:p>
            <a:r>
              <a:rPr lang="en-US" b="1" dirty="0">
                <a:solidFill>
                  <a:srgbClr val="333333"/>
                </a:solidFill>
                <a:latin typeface="Roboto"/>
              </a:rPr>
              <a:t>Explanation:</a:t>
            </a:r>
            <a:r>
              <a:rPr lang="en-US" dirty="0">
                <a:solidFill>
                  <a:srgbClr val="333333"/>
                </a:solidFill>
                <a:latin typeface="Roboto"/>
              </a:rPr>
              <a:t> These charts show estimates and probabilistic projections of the total population for countries or areas, geographical aggregates and World Bank income groups as defined in </a:t>
            </a:r>
            <a:r>
              <a:rPr lang="en-US" dirty="0">
                <a:solidFill>
                  <a:srgbClr val="0049B6"/>
                </a:solidFill>
                <a:latin typeface="Roboto"/>
                <a:hlinkClick r:id="rId4"/>
              </a:rPr>
              <a:t>Definition of Regions</a:t>
            </a:r>
            <a:r>
              <a:rPr lang="en-US" dirty="0">
                <a:solidFill>
                  <a:srgbClr val="333333"/>
                </a:solidFill>
                <a:latin typeface="Roboto"/>
              </a:rPr>
              <a:t>. The population projections are based on the probabilistic projections of total fertility and life expectancy at birth. These probabilistic projections of total fertility and life expectancy at birth were carried out with a Bayesian Hierarchical Model. The figures display the probabilistic median, and the 80 and 95 per cent prediction intervals of the probabilistic population projections, as well as the (deterministic) high and low variant (+/- 0.5 child).</a:t>
            </a:r>
          </a:p>
        </p:txBody>
      </p:sp>
    </p:spTree>
    <p:extLst>
      <p:ext uri="{BB962C8B-B14F-4D97-AF65-F5344CB8AC3E}">
        <p14:creationId xmlns:p14="http://schemas.microsoft.com/office/powerpoint/2010/main" val="2088734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267598"/>
            <a:ext cx="6903978" cy="3194721"/>
          </a:xfrm>
          <a:prstGeom prst="rect">
            <a:avLst/>
          </a:prstGeom>
          <a:noFill/>
        </p:spPr>
        <p:txBody>
          <a:bodyPr wrap="square" rtlCol="0">
            <a:spAutoFit/>
          </a:bodyPr>
          <a:lstStyle/>
          <a:p>
            <a:pPr fontAlgn="base">
              <a:lnSpc>
                <a:spcPct val="90000"/>
              </a:lnSpc>
            </a:pPr>
            <a:r>
              <a:rPr lang="en-US" sz="2000" dirty="0">
                <a:solidFill>
                  <a:schemeClr val="accent6"/>
                </a:solidFill>
                <a:latin typeface="Georgia"/>
              </a:rPr>
              <a:t>Is this a good measure of impact?</a:t>
            </a:r>
          </a:p>
          <a:p>
            <a:pPr fontAlgn="base">
              <a:lnSpc>
                <a:spcPct val="90000"/>
              </a:lnSpc>
            </a:pPr>
            <a:endParaRPr lang="en-US" sz="1600" dirty="0">
              <a:solidFill>
                <a:schemeClr val="accent6"/>
              </a:solidFill>
              <a:latin typeface="Georgia"/>
            </a:endParaRPr>
          </a:p>
          <a:p>
            <a:pPr marL="460375" fontAlgn="base">
              <a:lnSpc>
                <a:spcPct val="90000"/>
              </a:lnSpc>
            </a:pPr>
            <a:r>
              <a:rPr lang="en-US" sz="1600" dirty="0">
                <a:solidFill>
                  <a:schemeClr val="accent6"/>
                </a:solidFill>
                <a:latin typeface="Georgia"/>
              </a:rPr>
              <a:t>Hard to argue with this outcome</a:t>
            </a:r>
          </a:p>
          <a:p>
            <a:pPr fontAlgn="base">
              <a:lnSpc>
                <a:spcPct val="90000"/>
              </a:lnSpc>
            </a:pPr>
            <a:endParaRPr lang="en-US" sz="2000" dirty="0">
              <a:solidFill>
                <a:schemeClr val="accent6"/>
              </a:solidFill>
              <a:latin typeface="Georgia"/>
            </a:endParaRPr>
          </a:p>
          <a:p>
            <a:pPr fontAlgn="base">
              <a:lnSpc>
                <a:spcPct val="90000"/>
              </a:lnSpc>
            </a:pPr>
            <a:r>
              <a:rPr lang="en-US" sz="2000" dirty="0">
                <a:solidFill>
                  <a:schemeClr val="accent6"/>
                </a:solidFill>
                <a:latin typeface="Georgia"/>
              </a:rPr>
              <a:t>How is the claim supported?</a:t>
            </a:r>
          </a:p>
          <a:p>
            <a:pPr marL="922338" lvl="1" indent="-476250" fontAlgn="base">
              <a:lnSpc>
                <a:spcPct val="90000"/>
              </a:lnSpc>
              <a:buFont typeface="Arial" panose="020B0604020202020204" pitchFamily="34" charset="0"/>
              <a:buChar char="•"/>
            </a:pPr>
            <a:r>
              <a:rPr lang="en-US" sz="1600" dirty="0">
                <a:solidFill>
                  <a:schemeClr val="accent6"/>
                </a:solidFill>
                <a:latin typeface="Georgia"/>
              </a:rPr>
              <a:t>What evidence is reported?</a:t>
            </a:r>
          </a:p>
          <a:p>
            <a:pPr marL="922338" lvl="1" indent="-476250" fontAlgn="base">
              <a:lnSpc>
                <a:spcPct val="90000"/>
              </a:lnSpc>
              <a:buFont typeface="Arial" panose="020B0604020202020204" pitchFamily="34" charset="0"/>
              <a:buChar char="•"/>
            </a:pPr>
            <a:r>
              <a:rPr lang="en-US" sz="1600" dirty="0">
                <a:solidFill>
                  <a:schemeClr val="accent6"/>
                </a:solidFill>
                <a:latin typeface="Georgia"/>
              </a:rPr>
              <a:t>What is the quality / strength of the evidence?</a:t>
            </a:r>
          </a:p>
          <a:p>
            <a:pPr marL="457200" lvl="1" indent="-457200" fontAlgn="base">
              <a:lnSpc>
                <a:spcPct val="90000"/>
              </a:lnSpc>
              <a:buFont typeface="Arial" panose="020B0604020202020204" pitchFamily="34" charset="0"/>
              <a:buChar char="•"/>
            </a:pPr>
            <a:endParaRPr lang="en-US" sz="1600" dirty="0">
              <a:solidFill>
                <a:schemeClr val="accent6"/>
              </a:solidFill>
              <a:latin typeface="Georgia"/>
            </a:endParaRPr>
          </a:p>
          <a:p>
            <a:pPr lvl="1" fontAlgn="base">
              <a:lnSpc>
                <a:spcPct val="90000"/>
              </a:lnSpc>
            </a:pPr>
            <a:r>
              <a:rPr lang="en-US" sz="1600" i="1" dirty="0">
                <a:solidFill>
                  <a:schemeClr val="accent6"/>
                </a:solidFill>
                <a:latin typeface="Georgia"/>
              </a:rPr>
              <a:t>Estimates and projections - Model predictions – extrapolations with models calibrated to fit of many different data sources</a:t>
            </a:r>
            <a:r>
              <a:rPr lang="en-US" sz="1600" dirty="0">
                <a:solidFill>
                  <a:schemeClr val="accent6"/>
                </a:solidFill>
                <a:latin typeface="Georgia"/>
              </a:rPr>
              <a:t>.</a:t>
            </a:r>
          </a:p>
          <a:p>
            <a:pPr lvl="1" fontAlgn="base">
              <a:lnSpc>
                <a:spcPct val="90000"/>
              </a:lnSpc>
            </a:pPr>
            <a:endParaRPr lang="en-US" sz="1600" dirty="0">
              <a:solidFill>
                <a:schemeClr val="accent6"/>
              </a:solidFill>
              <a:latin typeface="Georgia"/>
            </a:endParaRPr>
          </a:p>
          <a:p>
            <a:pPr lvl="1" fontAlgn="base">
              <a:lnSpc>
                <a:spcPct val="90000"/>
              </a:lnSpc>
            </a:pPr>
            <a:r>
              <a:rPr lang="en-US" sz="1600" dirty="0">
                <a:solidFill>
                  <a:schemeClr val="accent6"/>
                </a:solidFill>
                <a:latin typeface="Georgia"/>
              </a:rPr>
              <a:t>26</a:t>
            </a:r>
            <a:r>
              <a:rPr lang="en-US" sz="1600" baseline="30000" dirty="0">
                <a:solidFill>
                  <a:schemeClr val="accent6"/>
                </a:solidFill>
                <a:latin typeface="Georgia"/>
              </a:rPr>
              <a:t>th</a:t>
            </a:r>
            <a:r>
              <a:rPr lang="en-US" sz="1600" dirty="0">
                <a:solidFill>
                  <a:schemeClr val="accent6"/>
                </a:solidFill>
                <a:latin typeface="Georgia"/>
              </a:rPr>
              <a:t> round of global population projections since 1951 { from UN report }</a:t>
            </a:r>
          </a:p>
          <a:p>
            <a:pPr fontAlgn="base">
              <a:lnSpc>
                <a:spcPct val="90000"/>
              </a:lnSpc>
            </a:pPr>
            <a:endParaRPr lang="en-US" sz="2000" dirty="0">
              <a:solidFill>
                <a:schemeClr val="accent6"/>
              </a:solidFill>
              <a:latin typeface="Georgia"/>
            </a:endParaRPr>
          </a:p>
        </p:txBody>
      </p:sp>
      <p:sp>
        <p:nvSpPr>
          <p:cNvPr id="5" name="TextBox 4"/>
          <p:cNvSpPr txBox="1"/>
          <p:nvPr/>
        </p:nvSpPr>
        <p:spPr>
          <a:xfrm>
            <a:off x="513029" y="400128"/>
            <a:ext cx="7967389" cy="830997"/>
          </a:xfrm>
          <a:prstGeom prst="rect">
            <a:avLst/>
          </a:prstGeom>
          <a:noFill/>
        </p:spPr>
        <p:txBody>
          <a:bodyPr wrap="square" rtlCol="0">
            <a:spAutoFit/>
          </a:bodyPr>
          <a:lstStyle/>
          <a:p>
            <a:r>
              <a:rPr lang="en-US" sz="2400" dirty="0">
                <a:solidFill>
                  <a:schemeClr val="bg1"/>
                </a:solidFill>
                <a:latin typeface="Helvetica"/>
                <a:cs typeface="Helvetica"/>
              </a:rPr>
              <a:t>EXAMPLE:  </a:t>
            </a:r>
            <a:r>
              <a:rPr lang="en-US" dirty="0">
                <a:solidFill>
                  <a:schemeClr val="bg1"/>
                </a:solidFill>
              </a:rPr>
              <a:t>World's population could swell to 10.9 billion by 2100, U.N. report finds</a:t>
            </a:r>
          </a:p>
          <a:p>
            <a:r>
              <a:rPr lang="en-US" sz="2400" dirty="0">
                <a:solidFill>
                  <a:schemeClr val="bg1"/>
                </a:solidFill>
                <a:latin typeface="Helvetica"/>
                <a:cs typeface="Helvetica"/>
              </a:rPr>
              <a:t> </a:t>
            </a:r>
            <a:endParaRPr lang="en-US" sz="1600" i="1"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528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4"/>
          <p:cNvSpPr txBox="1"/>
          <p:nvPr/>
        </p:nvSpPr>
        <p:spPr>
          <a:xfrm>
            <a:off x="424339" y="584794"/>
            <a:ext cx="7785806"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lt1"/>
                </a:solidFill>
                <a:latin typeface="Calibri"/>
                <a:ea typeface="Calibri"/>
                <a:cs typeface="Calibri"/>
                <a:sym typeface="Calibri"/>
              </a:rPr>
              <a:t>Outline</a:t>
            </a:r>
            <a:endParaRPr sz="3200">
              <a:solidFill>
                <a:schemeClr val="lt1"/>
              </a:solidFill>
              <a:latin typeface="Calibri"/>
              <a:ea typeface="Calibri"/>
              <a:cs typeface="Calibri"/>
              <a:sym typeface="Calibri"/>
            </a:endParaRPr>
          </a:p>
        </p:txBody>
      </p:sp>
      <p:cxnSp>
        <p:nvCxnSpPr>
          <p:cNvPr id="98" name="Google Shape;98;p14"/>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pic>
        <p:nvPicPr>
          <p:cNvPr id="99" name="Google Shape;99;p14" descr="M logo 1.pdf"/>
          <p:cNvPicPr preferRelativeResize="0"/>
          <p:nvPr/>
        </p:nvPicPr>
        <p:blipFill rotWithShape="1">
          <a:blip r:embed="rId3">
            <a:alphaModFix/>
          </a:blip>
          <a:srcRect/>
          <a:stretch/>
        </p:blipFill>
        <p:spPr>
          <a:xfrm>
            <a:off x="8066606" y="4571212"/>
            <a:ext cx="935593" cy="349771"/>
          </a:xfrm>
          <a:prstGeom prst="rect">
            <a:avLst/>
          </a:prstGeom>
          <a:noFill/>
          <a:ln>
            <a:noFill/>
          </a:ln>
        </p:spPr>
      </p:pic>
      <p:sp>
        <p:nvSpPr>
          <p:cNvPr id="100" name="Google Shape;100;p14"/>
          <p:cNvSpPr txBox="1"/>
          <p:nvPr/>
        </p:nvSpPr>
        <p:spPr>
          <a:xfrm>
            <a:off x="254524" y="1313398"/>
            <a:ext cx="8137204" cy="3026365"/>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3200"/>
            </a:pPr>
            <a:r>
              <a:rPr lang="en-US" sz="2400" dirty="0">
                <a:solidFill>
                  <a:schemeClr val="dk1"/>
                </a:solidFill>
                <a:latin typeface="Calibri"/>
                <a:ea typeface="Calibri"/>
                <a:cs typeface="Calibri"/>
                <a:sym typeface="Calibri"/>
              </a:rPr>
              <a:t>0. Why are you here? Communication challenges? Audience? </a:t>
            </a:r>
          </a:p>
          <a:p>
            <a:pPr marR="0" lvl="0" algn="l" rtl="0">
              <a:spcBef>
                <a:spcPts val="0"/>
              </a:spcBef>
              <a:spcAft>
                <a:spcPts val="0"/>
              </a:spcAft>
              <a:buClr>
                <a:schemeClr val="dk1"/>
              </a:buClr>
              <a:buSzPts val="3200"/>
            </a:pPr>
            <a:r>
              <a:rPr lang="en-US" sz="2400" dirty="0">
                <a:solidFill>
                  <a:schemeClr val="dk1"/>
                </a:solidFill>
                <a:latin typeface="Calibri"/>
                <a:ea typeface="Calibri"/>
                <a:cs typeface="Calibri"/>
                <a:sym typeface="Calibri"/>
              </a:rPr>
              <a:t>1. What should your audience be asking you?</a:t>
            </a:r>
          </a:p>
          <a:p>
            <a:pPr marR="0" lvl="0" algn="l" rtl="0">
              <a:spcBef>
                <a:spcPts val="0"/>
              </a:spcBef>
              <a:spcAft>
                <a:spcPts val="0"/>
              </a:spcAft>
              <a:buClr>
                <a:schemeClr val="dk1"/>
              </a:buClr>
              <a:buSzPts val="3200"/>
            </a:pPr>
            <a:r>
              <a:rPr lang="en-US" sz="2400" dirty="0">
                <a:solidFill>
                  <a:schemeClr val="dk1"/>
                </a:solidFill>
                <a:latin typeface="Calibri"/>
                <a:ea typeface="Calibri"/>
                <a:cs typeface="Calibri"/>
                <a:sym typeface="Calibri"/>
              </a:rPr>
              <a:t>2.  What statistical concepts do you want to communicate?</a:t>
            </a:r>
          </a:p>
          <a:p>
            <a:pPr marR="0" lvl="0" algn="l" rtl="0">
              <a:spcBef>
                <a:spcPts val="0"/>
              </a:spcBef>
              <a:spcAft>
                <a:spcPts val="0"/>
              </a:spcAft>
              <a:buClr>
                <a:schemeClr val="dk1"/>
              </a:buClr>
              <a:buSzPts val="3200"/>
            </a:pPr>
            <a:r>
              <a:rPr lang="en-US" sz="2400" dirty="0">
                <a:solidFill>
                  <a:schemeClr val="dk1"/>
                </a:solidFill>
                <a:latin typeface="Calibri"/>
                <a:ea typeface="Calibri"/>
                <a:cs typeface="Calibri"/>
                <a:sym typeface="Calibri"/>
              </a:rPr>
              <a:t>3.  APPENDICES: </a:t>
            </a:r>
          </a:p>
          <a:p>
            <a:pPr marL="803275" marR="0" lvl="0" indent="-349250" algn="l" rtl="0">
              <a:spcBef>
                <a:spcPts val="0"/>
              </a:spcBef>
              <a:spcAft>
                <a:spcPts val="0"/>
              </a:spcAft>
              <a:buClr>
                <a:schemeClr val="dk1"/>
              </a:buClr>
              <a:buSzPts val="3200"/>
              <a:buFont typeface="Arial" panose="020B0604020202020204" pitchFamily="34" charset="0"/>
              <a:buChar char="•"/>
            </a:pPr>
            <a:r>
              <a:rPr lang="en-US" sz="2400" dirty="0">
                <a:solidFill>
                  <a:schemeClr val="dk1"/>
                </a:solidFill>
                <a:latin typeface="Calibri"/>
                <a:ea typeface="Calibri"/>
                <a:cs typeface="Calibri"/>
                <a:sym typeface="Calibri"/>
              </a:rPr>
              <a:t>Concepts to consider</a:t>
            </a:r>
          </a:p>
          <a:p>
            <a:pPr marL="803275" marR="0" lvl="0" indent="-349250" algn="l" rtl="0">
              <a:spcBef>
                <a:spcPts val="0"/>
              </a:spcBef>
              <a:spcAft>
                <a:spcPts val="0"/>
              </a:spcAft>
              <a:buClr>
                <a:schemeClr val="dk1"/>
              </a:buClr>
              <a:buSzPts val="3200"/>
              <a:buFont typeface="Arial" panose="020B0604020202020204" pitchFamily="34" charset="0"/>
              <a:buChar char="•"/>
            </a:pPr>
            <a:r>
              <a:rPr lang="en-US" sz="2400" dirty="0">
                <a:solidFill>
                  <a:schemeClr val="dk1"/>
                </a:solidFill>
                <a:latin typeface="Calibri"/>
                <a:ea typeface="Calibri"/>
                <a:cs typeface="Calibri"/>
                <a:sym typeface="Calibri"/>
              </a:rPr>
              <a:t>BONUS material Case study: Podcasting with journalists</a:t>
            </a:r>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267598"/>
            <a:ext cx="6903978" cy="3637919"/>
          </a:xfrm>
          <a:prstGeom prst="rect">
            <a:avLst/>
          </a:prstGeom>
          <a:noFill/>
        </p:spPr>
        <p:txBody>
          <a:bodyPr wrap="square" rtlCol="0">
            <a:spAutoFit/>
          </a:bodyPr>
          <a:lstStyle/>
          <a:p>
            <a:pPr fontAlgn="base">
              <a:lnSpc>
                <a:spcPct val="90000"/>
              </a:lnSpc>
            </a:pPr>
            <a:r>
              <a:rPr lang="en-US" sz="2000" dirty="0">
                <a:solidFill>
                  <a:schemeClr val="accent6"/>
                </a:solidFill>
                <a:latin typeface="Georgia"/>
              </a:rPr>
              <a:t>Is the claim reasonable in itself?</a:t>
            </a:r>
          </a:p>
          <a:p>
            <a:pPr fontAlgn="base">
              <a:lnSpc>
                <a:spcPct val="90000"/>
              </a:lnSpc>
            </a:pPr>
            <a:endParaRPr lang="en-US" sz="2000" dirty="0">
              <a:solidFill>
                <a:schemeClr val="accent6"/>
              </a:solidFill>
              <a:latin typeface="Georgia"/>
            </a:endParaRPr>
          </a:p>
          <a:p>
            <a:pPr fontAlgn="base">
              <a:lnSpc>
                <a:spcPct val="90000"/>
              </a:lnSpc>
            </a:pPr>
            <a:r>
              <a:rPr lang="en-US" sz="2000" dirty="0">
                <a:solidFill>
                  <a:schemeClr val="accent6"/>
                </a:solidFill>
                <a:latin typeface="Georgia"/>
              </a:rPr>
              <a:t>How does this claim fit with what is already known? </a:t>
            </a:r>
          </a:p>
          <a:p>
            <a:pPr marL="342900" indent="-342900" fontAlgn="base">
              <a:lnSpc>
                <a:spcPct val="90000"/>
              </a:lnSpc>
              <a:buFont typeface="Arial" panose="020B0604020202020204" pitchFamily="34" charset="0"/>
              <a:buChar char="•"/>
            </a:pPr>
            <a:r>
              <a:rPr lang="en-US" sz="1600" dirty="0">
                <a:solidFill>
                  <a:schemeClr val="accent6"/>
                </a:solidFill>
                <a:latin typeface="Georgia"/>
              </a:rPr>
              <a:t>Does prior belief impact my belief? Confirmation bias?</a:t>
            </a:r>
          </a:p>
          <a:p>
            <a:pPr fontAlgn="base">
              <a:lnSpc>
                <a:spcPct val="90000"/>
              </a:lnSpc>
            </a:pPr>
            <a:endParaRPr lang="en-US" sz="2000" dirty="0">
              <a:solidFill>
                <a:schemeClr val="accent6"/>
              </a:solidFill>
              <a:latin typeface="Georgia"/>
            </a:endParaRPr>
          </a:p>
          <a:p>
            <a:pPr fontAlgn="base">
              <a:lnSpc>
                <a:spcPct val="90000"/>
              </a:lnSpc>
            </a:pPr>
            <a:r>
              <a:rPr lang="en-US" sz="2000" dirty="0">
                <a:solidFill>
                  <a:schemeClr val="accent6"/>
                </a:solidFill>
                <a:latin typeface="Georgia"/>
              </a:rPr>
              <a:t>How much does this matter for me?</a:t>
            </a:r>
          </a:p>
          <a:p>
            <a:pPr marL="457200" lvl="1" indent="-457200" fontAlgn="base">
              <a:lnSpc>
                <a:spcPct val="90000"/>
              </a:lnSpc>
              <a:buFont typeface="Arial" panose="020B0604020202020204" pitchFamily="34" charset="0"/>
              <a:buChar char="•"/>
            </a:pPr>
            <a:r>
              <a:rPr lang="en-US" sz="1600" dirty="0">
                <a:solidFill>
                  <a:schemeClr val="accent6"/>
                </a:solidFill>
                <a:latin typeface="Georgia"/>
              </a:rPr>
              <a:t>Comparison of population perspective vs. individual perspective?</a:t>
            </a:r>
          </a:p>
          <a:p>
            <a:pPr marL="457200" lvl="1" indent="-457200" fontAlgn="base">
              <a:lnSpc>
                <a:spcPct val="90000"/>
              </a:lnSpc>
              <a:buFont typeface="Arial" panose="020B0604020202020204" pitchFamily="34" charset="0"/>
              <a:buChar char="•"/>
            </a:pPr>
            <a:r>
              <a:rPr lang="en-US" sz="1600" dirty="0">
                <a:solidFill>
                  <a:schemeClr val="accent6"/>
                </a:solidFill>
                <a:latin typeface="Georgia"/>
              </a:rPr>
              <a:t>Will I change my behavior as a consequence of this?</a:t>
            </a:r>
          </a:p>
          <a:p>
            <a:pPr lvl="1" fontAlgn="base">
              <a:lnSpc>
                <a:spcPct val="90000"/>
              </a:lnSpc>
            </a:pPr>
            <a:endParaRPr lang="en-US" sz="2000" dirty="0">
              <a:solidFill>
                <a:schemeClr val="accent6"/>
              </a:solidFill>
              <a:latin typeface="Georgia"/>
            </a:endParaRPr>
          </a:p>
          <a:p>
            <a:pPr lvl="1" fontAlgn="base">
              <a:lnSpc>
                <a:spcPct val="90000"/>
              </a:lnSpc>
            </a:pPr>
            <a:r>
              <a:rPr lang="en-US" sz="1600" dirty="0">
                <a:solidFill>
                  <a:schemeClr val="accent6"/>
                </a:solidFill>
                <a:latin typeface="Georgia"/>
              </a:rPr>
              <a:t>”</a:t>
            </a:r>
            <a:r>
              <a:rPr lang="en-US" sz="1600" i="1" dirty="0">
                <a:solidFill>
                  <a:schemeClr val="accent6"/>
                </a:solidFill>
                <a:latin typeface="Georgia"/>
              </a:rPr>
              <a:t>many of the fastest-growing regions are among the poorest, which could exacerbate issues of </a:t>
            </a:r>
            <a:r>
              <a:rPr lang="en-US" sz="1600" i="1" dirty="0">
                <a:solidFill>
                  <a:schemeClr val="accent6"/>
                </a:solidFill>
                <a:highlight>
                  <a:srgbClr val="FFFF00"/>
                </a:highlight>
                <a:latin typeface="Georgia"/>
              </a:rPr>
              <a:t>hunger</a:t>
            </a:r>
            <a:r>
              <a:rPr lang="en-US" sz="1600" i="1" dirty="0">
                <a:solidFill>
                  <a:schemeClr val="accent6"/>
                </a:solidFill>
                <a:latin typeface="Georgia"/>
              </a:rPr>
              <a:t> and </a:t>
            </a:r>
            <a:r>
              <a:rPr lang="en-US" sz="1600" i="1" dirty="0">
                <a:solidFill>
                  <a:schemeClr val="accent6"/>
                </a:solidFill>
                <a:highlight>
                  <a:srgbClr val="FFFF00"/>
                </a:highlight>
                <a:latin typeface="Georgia"/>
              </a:rPr>
              <a:t>displacement</a:t>
            </a:r>
            <a:r>
              <a:rPr lang="en-US" sz="1600" i="1" dirty="0">
                <a:solidFill>
                  <a:schemeClr val="accent6"/>
                </a:solidFill>
                <a:latin typeface="Georgia"/>
              </a:rPr>
              <a:t>…Scientists are also concerned about the effect of population growth on </a:t>
            </a:r>
            <a:r>
              <a:rPr lang="en-US" sz="1600" i="1" dirty="0">
                <a:solidFill>
                  <a:schemeClr val="accent6"/>
                </a:solidFill>
                <a:highlight>
                  <a:srgbClr val="FFFF00"/>
                </a:highlight>
                <a:latin typeface="Georgia"/>
              </a:rPr>
              <a:t>climate change</a:t>
            </a:r>
            <a:r>
              <a:rPr lang="en-US" sz="1600" i="1" dirty="0">
                <a:solidFill>
                  <a:schemeClr val="accent6"/>
                </a:solidFill>
                <a:latin typeface="Georgia"/>
              </a:rPr>
              <a:t>.</a:t>
            </a:r>
            <a:r>
              <a:rPr lang="en-US" sz="1600" dirty="0">
                <a:solidFill>
                  <a:schemeClr val="accent6"/>
                </a:solidFill>
                <a:latin typeface="Georgia"/>
              </a:rPr>
              <a:t> ”</a:t>
            </a:r>
          </a:p>
          <a:p>
            <a:pPr fontAlgn="base">
              <a:lnSpc>
                <a:spcPct val="90000"/>
              </a:lnSpc>
            </a:pPr>
            <a:r>
              <a:rPr lang="en-US" sz="2000" dirty="0">
                <a:solidFill>
                  <a:schemeClr val="accent6"/>
                </a:solidFill>
                <a:latin typeface="Georgia"/>
              </a:rPr>
              <a:t>(from NBC report)</a:t>
            </a:r>
          </a:p>
          <a:p>
            <a:pPr fontAlgn="base">
              <a:lnSpc>
                <a:spcPct val="90000"/>
              </a:lnSpc>
            </a:pPr>
            <a:endParaRPr lang="en-US" sz="2000" dirty="0">
              <a:solidFill>
                <a:schemeClr val="accent6"/>
              </a:solidFill>
              <a:latin typeface="Georgia"/>
            </a:endParaRPr>
          </a:p>
        </p:txBody>
      </p:sp>
      <p:sp>
        <p:nvSpPr>
          <p:cNvPr id="5" name="TextBox 4"/>
          <p:cNvSpPr txBox="1"/>
          <p:nvPr/>
        </p:nvSpPr>
        <p:spPr>
          <a:xfrm>
            <a:off x="513029" y="400128"/>
            <a:ext cx="7967389" cy="830997"/>
          </a:xfrm>
          <a:prstGeom prst="rect">
            <a:avLst/>
          </a:prstGeom>
          <a:noFill/>
        </p:spPr>
        <p:txBody>
          <a:bodyPr wrap="square" rtlCol="0">
            <a:spAutoFit/>
          </a:bodyPr>
          <a:lstStyle/>
          <a:p>
            <a:r>
              <a:rPr lang="en-US" sz="2400" dirty="0">
                <a:solidFill>
                  <a:schemeClr val="bg1"/>
                </a:solidFill>
                <a:latin typeface="Helvetica"/>
                <a:cs typeface="Helvetica"/>
              </a:rPr>
              <a:t>EXAMPLE:  </a:t>
            </a:r>
            <a:r>
              <a:rPr lang="en-US" dirty="0">
                <a:solidFill>
                  <a:schemeClr val="bg1"/>
                </a:solidFill>
              </a:rPr>
              <a:t>World's population could swell to 10.9 billion by 2100, U.N. report finds</a:t>
            </a:r>
          </a:p>
          <a:p>
            <a:r>
              <a:rPr lang="en-US" sz="2400" dirty="0">
                <a:solidFill>
                  <a:schemeClr val="bg1"/>
                </a:solidFill>
                <a:latin typeface="Helvetica"/>
                <a:cs typeface="Helvetica"/>
              </a:rPr>
              <a:t> </a:t>
            </a:r>
            <a:endParaRPr lang="en-US" sz="1600" i="1" dirty="0">
              <a:solidFill>
                <a:schemeClr val="bg1"/>
              </a:solidFill>
              <a:latin typeface="Helvetica"/>
              <a:cs typeface="Helvetica"/>
            </a:endParaRP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003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267598"/>
            <a:ext cx="7790005" cy="3914918"/>
          </a:xfrm>
          <a:prstGeom prst="rect">
            <a:avLst/>
          </a:prstGeom>
          <a:noFill/>
        </p:spPr>
        <p:txBody>
          <a:bodyPr wrap="square" rtlCol="0">
            <a:spAutoFit/>
          </a:bodyPr>
          <a:lstStyle/>
          <a:p>
            <a:pPr fontAlgn="base">
              <a:lnSpc>
                <a:spcPct val="90000"/>
              </a:lnSpc>
            </a:pPr>
            <a:r>
              <a:rPr lang="en-US" sz="2400" dirty="0">
                <a:solidFill>
                  <a:schemeClr val="accent6"/>
                </a:solidFill>
                <a:latin typeface="Georgia"/>
              </a:rPr>
              <a:t>1. What did you measure and how did you measure it?</a:t>
            </a:r>
          </a:p>
          <a:p>
            <a:pPr marL="287338" indent="-287338" fontAlgn="base">
              <a:lnSpc>
                <a:spcPct val="90000"/>
              </a:lnSpc>
              <a:buFont typeface="Arial" panose="020B0604020202020204" pitchFamily="34" charset="0"/>
              <a:buChar char="•"/>
            </a:pPr>
            <a:r>
              <a:rPr lang="en-US" sz="1800" dirty="0">
                <a:solidFill>
                  <a:schemeClr val="accent6"/>
                </a:solidFill>
                <a:latin typeface="Georgia"/>
              </a:rPr>
              <a:t>Inputs to models: trends in fertility, mortality, migration</a:t>
            </a:r>
          </a:p>
          <a:p>
            <a:pPr marL="287338" indent="-287338" fontAlgn="base">
              <a:lnSpc>
                <a:spcPct val="90000"/>
              </a:lnSpc>
              <a:buFont typeface="Arial" panose="020B0604020202020204" pitchFamily="34" charset="0"/>
              <a:buChar char="•"/>
            </a:pPr>
            <a:r>
              <a:rPr lang="en-US" sz="1800" dirty="0">
                <a:solidFill>
                  <a:schemeClr val="accent6"/>
                </a:solidFill>
                <a:latin typeface="Georgia"/>
              </a:rPr>
              <a:t>Output: estimates (1950-2020) and projections (2020-2100).</a:t>
            </a:r>
          </a:p>
          <a:p>
            <a:pPr marL="342900" indent="-342900" fontAlgn="base">
              <a:lnSpc>
                <a:spcPct val="90000"/>
              </a:lnSpc>
              <a:buFont typeface="Arial" panose="020B0604020202020204" pitchFamily="34" charset="0"/>
              <a:buChar char="•"/>
            </a:pPr>
            <a:endParaRPr lang="en-US" sz="2400" dirty="0">
              <a:solidFill>
                <a:schemeClr val="accent6"/>
              </a:solidFill>
              <a:latin typeface="Georgia"/>
            </a:endParaRPr>
          </a:p>
          <a:p>
            <a:pPr fontAlgn="base">
              <a:lnSpc>
                <a:spcPct val="90000"/>
              </a:lnSpc>
            </a:pPr>
            <a:r>
              <a:rPr lang="en-US" sz="2400" dirty="0">
                <a:solidFill>
                  <a:schemeClr val="accent6"/>
                </a:solidFill>
                <a:latin typeface="Georgia"/>
              </a:rPr>
              <a:t>2. How did you generate the the data?</a:t>
            </a:r>
          </a:p>
          <a:p>
            <a:pPr marL="287338" lvl="3" indent="-287338" fontAlgn="base">
              <a:lnSpc>
                <a:spcPct val="90000"/>
              </a:lnSpc>
              <a:buFont typeface="Arial" panose="020B0604020202020204" pitchFamily="34" charset="0"/>
              <a:buChar char="•"/>
            </a:pPr>
            <a:r>
              <a:rPr lang="en-US" sz="1800" dirty="0">
                <a:solidFill>
                  <a:schemeClr val="accent6"/>
                </a:solidFill>
                <a:latin typeface="Georgia"/>
              </a:rPr>
              <a:t>Bayesian Hierarchical model with median and prediction intervals</a:t>
            </a:r>
          </a:p>
          <a:p>
            <a:pPr lvl="3" fontAlgn="base">
              <a:lnSpc>
                <a:spcPct val="90000"/>
              </a:lnSpc>
            </a:pPr>
            <a:endParaRPr lang="en-US" sz="2400" dirty="0">
              <a:solidFill>
                <a:schemeClr val="accent6"/>
              </a:solidFill>
              <a:latin typeface="Georgia"/>
            </a:endParaRPr>
          </a:p>
          <a:p>
            <a:pPr fontAlgn="base">
              <a:lnSpc>
                <a:spcPct val="90000"/>
              </a:lnSpc>
            </a:pPr>
            <a:r>
              <a:rPr lang="en-US" sz="2400" dirty="0">
                <a:solidFill>
                  <a:schemeClr val="accent6"/>
                </a:solidFill>
                <a:latin typeface="Georgia"/>
              </a:rPr>
              <a:t>3. How did you summarize the data?</a:t>
            </a:r>
          </a:p>
          <a:p>
            <a:pPr marL="230188" indent="-230188" fontAlgn="base">
              <a:lnSpc>
                <a:spcPct val="90000"/>
              </a:lnSpc>
              <a:buFont typeface="Arial" panose="020B0604020202020204" pitchFamily="34" charset="0"/>
              <a:buChar char="•"/>
            </a:pPr>
            <a:r>
              <a:rPr lang="en-US" sz="1800" dirty="0">
                <a:solidFill>
                  <a:schemeClr val="accent6"/>
                </a:solidFill>
                <a:latin typeface="Georgia"/>
              </a:rPr>
              <a:t>Line graph with range of predictions that increases as the guesses are more distant into the future</a:t>
            </a:r>
          </a:p>
          <a:p>
            <a:pPr marL="457200" indent="-457200" fontAlgn="base">
              <a:lnSpc>
                <a:spcPct val="90000"/>
              </a:lnSpc>
              <a:buFont typeface="Arial" panose="020B0604020202020204" pitchFamily="34" charset="0"/>
              <a:buChar char="•"/>
            </a:pPr>
            <a:endParaRPr lang="en-US" sz="1800" dirty="0">
              <a:solidFill>
                <a:schemeClr val="accent6"/>
              </a:solidFill>
              <a:latin typeface="Georgia"/>
            </a:endParaRPr>
          </a:p>
          <a:p>
            <a:pPr fontAlgn="base">
              <a:lnSpc>
                <a:spcPct val="90000"/>
              </a:lnSpc>
            </a:pPr>
            <a:r>
              <a:rPr lang="en-US" sz="2400" dirty="0">
                <a:solidFill>
                  <a:schemeClr val="accent6"/>
                </a:solidFill>
                <a:latin typeface="Georgia"/>
              </a:rPr>
              <a:t>4.What conclusions do you draw from the data?</a:t>
            </a:r>
          </a:p>
          <a:p>
            <a:pPr marL="342900" indent="-342900" fontAlgn="base">
              <a:lnSpc>
                <a:spcPct val="90000"/>
              </a:lnSpc>
              <a:buFont typeface="Arial" panose="020B0604020202020204" pitchFamily="34" charset="0"/>
              <a:buChar char="•"/>
            </a:pPr>
            <a:r>
              <a:rPr lang="en-US" sz="1800" dirty="0">
                <a:solidFill>
                  <a:schemeClr val="accent6"/>
                </a:solidFill>
                <a:latin typeface="Georgia"/>
              </a:rPr>
              <a:t>Confident that population will grow in the future</a:t>
            </a:r>
          </a:p>
        </p:txBody>
      </p:sp>
      <p:sp>
        <p:nvSpPr>
          <p:cNvPr id="5" name="TextBox 4"/>
          <p:cNvSpPr txBox="1"/>
          <p:nvPr/>
        </p:nvSpPr>
        <p:spPr>
          <a:xfrm>
            <a:off x="424338" y="536311"/>
            <a:ext cx="7882263" cy="461665"/>
          </a:xfrm>
          <a:prstGeom prst="rect">
            <a:avLst/>
          </a:prstGeom>
          <a:noFill/>
        </p:spPr>
        <p:txBody>
          <a:bodyPr wrap="square" rtlCol="0">
            <a:spAutoFit/>
          </a:bodyPr>
          <a:lstStyle/>
          <a:p>
            <a:pPr lvl="0">
              <a:buClr>
                <a:schemeClr val="dk1"/>
              </a:buClr>
              <a:buSzPts val="3200"/>
            </a:pPr>
            <a:r>
              <a:rPr lang="en-US" sz="2400" dirty="0">
                <a:solidFill>
                  <a:schemeClr val="bg1"/>
                </a:solidFill>
                <a:latin typeface="Calibri"/>
                <a:ea typeface="Calibri"/>
                <a:cs typeface="Calibri"/>
                <a:sym typeface="Calibri"/>
              </a:rPr>
              <a:t>2.  What statistical concepts to you want to communicate?</a:t>
            </a: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575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267598"/>
            <a:ext cx="7790005" cy="3998018"/>
          </a:xfrm>
          <a:prstGeom prst="rect">
            <a:avLst/>
          </a:prstGeom>
          <a:noFill/>
        </p:spPr>
        <p:txBody>
          <a:bodyPr wrap="square" rtlCol="0">
            <a:spAutoFit/>
          </a:bodyPr>
          <a:lstStyle/>
          <a:p>
            <a:pPr fontAlgn="base">
              <a:lnSpc>
                <a:spcPct val="90000"/>
              </a:lnSpc>
            </a:pPr>
            <a:r>
              <a:rPr lang="en-US" sz="2400" dirty="0">
                <a:solidFill>
                  <a:schemeClr val="accent6"/>
                </a:solidFill>
                <a:latin typeface="Georgia"/>
              </a:rPr>
              <a:t>World Population projection easy story to tell.</a:t>
            </a:r>
          </a:p>
          <a:p>
            <a:pPr fontAlgn="base">
              <a:lnSpc>
                <a:spcPct val="90000"/>
              </a:lnSpc>
            </a:pPr>
            <a:endParaRPr lang="en-US" sz="2400" dirty="0">
              <a:solidFill>
                <a:schemeClr val="accent6"/>
              </a:solidFill>
              <a:latin typeface="Georgia"/>
            </a:endParaRPr>
          </a:p>
          <a:p>
            <a:pPr fontAlgn="base">
              <a:lnSpc>
                <a:spcPct val="90000"/>
              </a:lnSpc>
            </a:pPr>
            <a:r>
              <a:rPr lang="en-US" sz="2400" dirty="0">
                <a:solidFill>
                  <a:schemeClr val="accent6"/>
                </a:solidFill>
                <a:latin typeface="Georgia"/>
              </a:rPr>
              <a:t>Harder stories? Caution when reporting …</a:t>
            </a:r>
          </a:p>
          <a:p>
            <a:pPr marL="342900" indent="-342900" fontAlgn="base">
              <a:lnSpc>
                <a:spcPct val="90000"/>
              </a:lnSpc>
              <a:buFont typeface="Arial" panose="020B0604020202020204" pitchFamily="34" charset="0"/>
              <a:buChar char="•"/>
            </a:pPr>
            <a:r>
              <a:rPr lang="en-US" sz="2400" dirty="0">
                <a:solidFill>
                  <a:schemeClr val="accent6"/>
                </a:solidFill>
                <a:latin typeface="Georgia"/>
              </a:rPr>
              <a:t>Point estimate of % change when margin of error around change consistent with NO change observed</a:t>
            </a:r>
          </a:p>
          <a:p>
            <a:pPr marL="342900" indent="-342900" fontAlgn="base">
              <a:lnSpc>
                <a:spcPct val="90000"/>
              </a:lnSpc>
              <a:buFont typeface="Arial" panose="020B0604020202020204" pitchFamily="34" charset="0"/>
              <a:buChar char="•"/>
            </a:pPr>
            <a:r>
              <a:rPr lang="en-US" sz="2400" dirty="0">
                <a:solidFill>
                  <a:schemeClr val="accent6"/>
                </a:solidFill>
                <a:latin typeface="Georgia"/>
              </a:rPr>
              <a:t>Change from month to month without reporting longer term patterns</a:t>
            </a:r>
          </a:p>
          <a:p>
            <a:pPr marL="342900" indent="-342900" fontAlgn="base">
              <a:lnSpc>
                <a:spcPct val="90000"/>
              </a:lnSpc>
              <a:buFont typeface="Arial" panose="020B0604020202020204" pitchFamily="34" charset="0"/>
              <a:buChar char="•"/>
            </a:pPr>
            <a:r>
              <a:rPr lang="en-US" sz="2400" dirty="0">
                <a:solidFill>
                  <a:schemeClr val="accent6"/>
                </a:solidFill>
                <a:latin typeface="Georgia"/>
              </a:rPr>
              <a:t>Mean change reporting when real story might be found in the percentiles (e.g. could the trend in the 5</a:t>
            </a:r>
            <a:r>
              <a:rPr lang="en-US" sz="2400" baseline="30000" dirty="0">
                <a:solidFill>
                  <a:schemeClr val="accent6"/>
                </a:solidFill>
                <a:latin typeface="Georgia"/>
              </a:rPr>
              <a:t>th</a:t>
            </a:r>
            <a:r>
              <a:rPr lang="en-US" sz="2400" dirty="0">
                <a:solidFill>
                  <a:schemeClr val="accent6"/>
                </a:solidFill>
                <a:latin typeface="Georgia"/>
              </a:rPr>
              <a:t> percentile of the income distribution be completely different than the average?)</a:t>
            </a:r>
          </a:p>
          <a:p>
            <a:pPr marL="342900" indent="-342900" fontAlgn="base">
              <a:lnSpc>
                <a:spcPct val="90000"/>
              </a:lnSpc>
              <a:buAutoNum type="arabicPeriod"/>
            </a:pPr>
            <a:endParaRPr lang="en-US" sz="1800" dirty="0">
              <a:solidFill>
                <a:schemeClr val="accent6"/>
              </a:solidFill>
              <a:latin typeface="Georgia"/>
            </a:endParaRPr>
          </a:p>
        </p:txBody>
      </p:sp>
      <p:sp>
        <p:nvSpPr>
          <p:cNvPr id="5" name="TextBox 4"/>
          <p:cNvSpPr txBox="1"/>
          <p:nvPr/>
        </p:nvSpPr>
        <p:spPr>
          <a:xfrm>
            <a:off x="424338" y="536311"/>
            <a:ext cx="7882263" cy="461665"/>
          </a:xfrm>
          <a:prstGeom prst="rect">
            <a:avLst/>
          </a:prstGeom>
          <a:noFill/>
        </p:spPr>
        <p:txBody>
          <a:bodyPr wrap="square" rtlCol="0">
            <a:spAutoFit/>
          </a:bodyPr>
          <a:lstStyle/>
          <a:p>
            <a:pPr lvl="0">
              <a:buClr>
                <a:schemeClr val="dk1"/>
              </a:buClr>
              <a:buSzPts val="3200"/>
            </a:pPr>
            <a:r>
              <a:rPr lang="en-US" sz="2400" dirty="0">
                <a:solidFill>
                  <a:schemeClr val="bg1"/>
                </a:solidFill>
                <a:latin typeface="Calibri"/>
                <a:ea typeface="Calibri"/>
                <a:cs typeface="Calibri"/>
                <a:sym typeface="Calibri"/>
              </a:rPr>
              <a:t>2.  Communicating with caution?</a:t>
            </a: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250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4"/>
          <p:cNvSpPr txBox="1"/>
          <p:nvPr/>
        </p:nvSpPr>
        <p:spPr>
          <a:xfrm>
            <a:off x="424339" y="584794"/>
            <a:ext cx="7785806" cy="584775"/>
          </a:xfrm>
          <a:prstGeom prst="rect">
            <a:avLst/>
          </a:prstGeom>
          <a:noFill/>
          <a:ln>
            <a:noFill/>
          </a:ln>
        </p:spPr>
        <p:txBody>
          <a:bodyPr spcFirstLastPara="1" wrap="square" lIns="91425" tIns="45700" rIns="91425" bIns="45700" anchor="t" anchorCtr="0">
            <a:noAutofit/>
          </a:bodyPr>
          <a:lstStyle/>
          <a:p>
            <a:pPr lvl="0"/>
            <a:r>
              <a:rPr lang="en-US" sz="3200" dirty="0">
                <a:solidFill>
                  <a:schemeClr val="lt1"/>
                </a:solidFill>
                <a:latin typeface="Calibri"/>
                <a:ea typeface="Calibri"/>
                <a:cs typeface="Calibri"/>
                <a:sym typeface="Calibri"/>
              </a:rPr>
              <a:t>Summary</a:t>
            </a:r>
            <a:endParaRPr sz="3200" dirty="0">
              <a:solidFill>
                <a:schemeClr val="lt1"/>
              </a:solidFill>
              <a:latin typeface="Calibri"/>
              <a:ea typeface="Calibri"/>
              <a:cs typeface="Calibri"/>
              <a:sym typeface="Calibri"/>
            </a:endParaRPr>
          </a:p>
        </p:txBody>
      </p:sp>
      <p:cxnSp>
        <p:nvCxnSpPr>
          <p:cNvPr id="98" name="Google Shape;98;p14"/>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pic>
        <p:nvPicPr>
          <p:cNvPr id="99" name="Google Shape;99;p14" descr="M logo 1.pdf"/>
          <p:cNvPicPr preferRelativeResize="0"/>
          <p:nvPr/>
        </p:nvPicPr>
        <p:blipFill rotWithShape="1">
          <a:blip r:embed="rId3">
            <a:alphaModFix/>
          </a:blip>
          <a:srcRect/>
          <a:stretch/>
        </p:blipFill>
        <p:spPr>
          <a:xfrm>
            <a:off x="8066606" y="4571212"/>
            <a:ext cx="935593" cy="349771"/>
          </a:xfrm>
          <a:prstGeom prst="rect">
            <a:avLst/>
          </a:prstGeom>
          <a:noFill/>
          <a:ln>
            <a:noFill/>
          </a:ln>
        </p:spPr>
      </p:pic>
      <p:sp>
        <p:nvSpPr>
          <p:cNvPr id="100" name="Google Shape;100;p14"/>
          <p:cNvSpPr txBox="1"/>
          <p:nvPr/>
        </p:nvSpPr>
        <p:spPr>
          <a:xfrm>
            <a:off x="254524" y="1313398"/>
            <a:ext cx="8137204" cy="3152979"/>
          </a:xfrm>
          <a:prstGeom prst="rect">
            <a:avLst/>
          </a:prstGeom>
          <a:noFill/>
          <a:ln>
            <a:noFill/>
          </a:ln>
        </p:spPr>
        <p:txBody>
          <a:bodyPr spcFirstLastPara="1" wrap="square" lIns="91425" tIns="45700" rIns="91425" bIns="45700" anchor="t" anchorCtr="0">
            <a:noAutofit/>
          </a:bodyPr>
          <a:lstStyle/>
          <a:p>
            <a:pPr marL="576263" marR="0" lvl="0" indent="-576263" algn="l" rtl="0">
              <a:spcBef>
                <a:spcPts val="0"/>
              </a:spcBef>
              <a:spcAft>
                <a:spcPts val="0"/>
              </a:spcAft>
              <a:buNone/>
            </a:pPr>
            <a:r>
              <a:rPr lang="en-US" sz="2400" dirty="0">
                <a:solidFill>
                  <a:schemeClr val="dk1"/>
                </a:solidFill>
                <a:latin typeface="Calibri"/>
                <a:ea typeface="Calibri"/>
                <a:cs typeface="Calibri"/>
                <a:sym typeface="Calibri"/>
              </a:rPr>
              <a:t>S1:   ISI is great professional community and you should join!</a:t>
            </a:r>
          </a:p>
          <a:p>
            <a:pPr marL="576263" marR="0" lvl="0" indent="-576263" algn="l" rtl="0">
              <a:spcBef>
                <a:spcPts val="0"/>
              </a:spcBef>
              <a:spcAft>
                <a:spcPts val="0"/>
              </a:spcAft>
              <a:buNone/>
            </a:pPr>
            <a:r>
              <a:rPr lang="en-US" sz="2400" dirty="0">
                <a:solidFill>
                  <a:schemeClr val="dk1"/>
                </a:solidFill>
                <a:latin typeface="Calibri"/>
                <a:ea typeface="Calibri"/>
                <a:cs typeface="Calibri"/>
                <a:sym typeface="Calibri"/>
              </a:rPr>
              <a:t>S2:   Know your audience and tailor your message to them</a:t>
            </a:r>
          </a:p>
          <a:p>
            <a:pPr marL="576263" marR="0" lvl="0" indent="-576263" algn="l" rtl="0">
              <a:spcBef>
                <a:spcPts val="0"/>
              </a:spcBef>
              <a:spcAft>
                <a:spcPts val="0"/>
              </a:spcAft>
              <a:buNone/>
            </a:pPr>
            <a:r>
              <a:rPr lang="en-US" sz="2400" dirty="0">
                <a:solidFill>
                  <a:schemeClr val="dk1"/>
                </a:solidFill>
                <a:latin typeface="Calibri"/>
                <a:ea typeface="Calibri"/>
                <a:cs typeface="Calibri"/>
                <a:sym typeface="Calibri"/>
              </a:rPr>
              <a:t>S3:   Don’t fall in love with point estimates – no change may be the story</a:t>
            </a:r>
          </a:p>
          <a:p>
            <a:pPr marL="576263" marR="0" lvl="0" indent="-576263" algn="l" rtl="0">
              <a:spcBef>
                <a:spcPts val="0"/>
              </a:spcBef>
              <a:spcAft>
                <a:spcPts val="0"/>
              </a:spcAft>
              <a:buNone/>
            </a:pPr>
            <a:r>
              <a:rPr lang="en-US" sz="2400" dirty="0">
                <a:solidFill>
                  <a:schemeClr val="dk1"/>
                </a:solidFill>
                <a:latin typeface="Calibri"/>
                <a:ea typeface="Calibri"/>
                <a:cs typeface="Calibri"/>
                <a:sym typeface="Calibri"/>
              </a:rPr>
              <a:t>S4:   There are other measures of center that might be more interesting than the center (mean)</a:t>
            </a:r>
          </a:p>
          <a:p>
            <a:pPr marL="576263" marR="0" lvl="0" indent="-576263" algn="l" rtl="0">
              <a:spcBef>
                <a:spcPts val="0"/>
              </a:spcBef>
              <a:spcAft>
                <a:spcPts val="0"/>
              </a:spcAft>
              <a:buNone/>
            </a:pPr>
            <a:r>
              <a:rPr lang="en-US" sz="2400" dirty="0">
                <a:solidFill>
                  <a:schemeClr val="dk1"/>
                </a:solidFill>
                <a:latin typeface="Calibri"/>
                <a:ea typeface="Calibri"/>
                <a:cs typeface="Calibri"/>
                <a:sym typeface="Calibri"/>
              </a:rPr>
              <a:t>S5:   Working with journalists will teach you to target your message</a:t>
            </a:r>
            <a:endParaRPr sz="2400"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3507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1"/>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21"/>
          <p:cNvSpPr txBox="1"/>
          <p:nvPr/>
        </p:nvSpPr>
        <p:spPr>
          <a:xfrm>
            <a:off x="424339" y="584794"/>
            <a:ext cx="7785806"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dirty="0">
                <a:solidFill>
                  <a:schemeClr val="lt1"/>
                </a:solidFill>
                <a:latin typeface="Calibri"/>
                <a:ea typeface="Calibri"/>
                <a:cs typeface="Calibri"/>
                <a:sym typeface="Calibri"/>
              </a:rPr>
              <a:t>Thank you!</a:t>
            </a:r>
            <a:endParaRPr sz="3200" dirty="0">
              <a:solidFill>
                <a:schemeClr val="lt1"/>
              </a:solidFill>
              <a:latin typeface="Calibri"/>
              <a:ea typeface="Calibri"/>
              <a:cs typeface="Calibri"/>
              <a:sym typeface="Calibri"/>
            </a:endParaRPr>
          </a:p>
        </p:txBody>
      </p:sp>
      <p:cxnSp>
        <p:nvCxnSpPr>
          <p:cNvPr id="198" name="Google Shape;198;p21"/>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200" name="Google Shape;200;p21"/>
          <p:cNvSpPr txBox="1"/>
          <p:nvPr/>
        </p:nvSpPr>
        <p:spPr>
          <a:xfrm>
            <a:off x="254524" y="1313399"/>
            <a:ext cx="7955621" cy="36009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Thank you for your attention and interest!</a:t>
            </a:r>
          </a:p>
          <a:p>
            <a:pPr marL="0" marR="0" lvl="0" indent="0" algn="l" rtl="0">
              <a:spcBef>
                <a:spcPts val="0"/>
              </a:spcBef>
              <a:spcAft>
                <a:spcPts val="0"/>
              </a:spcAft>
              <a:buNone/>
            </a:pPr>
            <a:endParaRPr lang="en-US"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John Bailer, ISI President</a:t>
            </a:r>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Web page: </a:t>
            </a:r>
            <a:r>
              <a:rPr lang="en-US" sz="2400" dirty="0">
                <a:solidFill>
                  <a:schemeClr val="dk1"/>
                </a:solidFill>
                <a:latin typeface="Calibri"/>
                <a:ea typeface="Calibri"/>
                <a:cs typeface="Calibri"/>
                <a:sym typeface="Calibri"/>
                <a:hlinkClick r:id="rId3"/>
              </a:rPr>
              <a:t>http://www.users.miamioh.edu/baileraj</a:t>
            </a:r>
            <a:endParaRPr lang="en-US"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Email:</a:t>
            </a:r>
          </a:p>
          <a:p>
            <a:pPr marL="230188" marR="0" lvl="0" algn="l" rtl="0">
              <a:spcBef>
                <a:spcPts val="0"/>
              </a:spcBef>
              <a:spcAft>
                <a:spcPts val="0"/>
              </a:spcAft>
              <a:buNone/>
            </a:pPr>
            <a:r>
              <a:rPr lang="en-US" sz="2400" dirty="0">
                <a:solidFill>
                  <a:schemeClr val="dk1"/>
                </a:solidFill>
                <a:latin typeface="Calibri"/>
                <a:ea typeface="Calibri"/>
                <a:cs typeface="Calibri"/>
                <a:sym typeface="Calibri"/>
                <a:hlinkClick r:id="rId4"/>
              </a:rPr>
              <a:t>baileraj@miamioh.edu</a:t>
            </a:r>
            <a:endParaRPr lang="en-US"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Twitter:</a:t>
            </a:r>
          </a:p>
          <a:p>
            <a:pPr marL="346075" marR="0" lvl="0" algn="l" rtl="0">
              <a:spcBef>
                <a:spcPts val="0"/>
              </a:spcBef>
              <a:spcAft>
                <a:spcPts val="0"/>
              </a:spcAft>
              <a:buNone/>
            </a:pPr>
            <a:r>
              <a:rPr lang="en-US" sz="2400" dirty="0">
                <a:solidFill>
                  <a:schemeClr val="dk1"/>
                </a:solidFill>
                <a:latin typeface="Calibri"/>
                <a:ea typeface="Calibri"/>
                <a:cs typeface="Calibri"/>
                <a:sym typeface="Calibri"/>
              </a:rPr>
              <a:t>@</a:t>
            </a:r>
            <a:r>
              <a:rPr lang="en-US" sz="2400" dirty="0" err="1">
                <a:solidFill>
                  <a:schemeClr val="dk1"/>
                </a:solidFill>
                <a:latin typeface="Calibri"/>
                <a:ea typeface="Calibri"/>
                <a:cs typeface="Calibri"/>
                <a:sym typeface="Calibri"/>
              </a:rPr>
              <a:t>john_bailer</a:t>
            </a:r>
            <a:endParaRPr lang="en-US" sz="2400" dirty="0">
              <a:solidFill>
                <a:schemeClr val="dk1"/>
              </a:solidFill>
              <a:latin typeface="Calibri"/>
              <a:ea typeface="Calibri"/>
              <a:cs typeface="Calibri"/>
              <a:sym typeface="Calibri"/>
            </a:endParaRPr>
          </a:p>
          <a:p>
            <a:pPr marL="346075" marR="0" lvl="0" algn="l" rtl="0">
              <a:spcBef>
                <a:spcPts val="0"/>
              </a:spcBef>
              <a:spcAft>
                <a:spcPts val="0"/>
              </a:spcAft>
              <a:buNone/>
            </a:pPr>
            <a:r>
              <a:rPr lang="en-US" sz="2400" dirty="0">
                <a:solidFill>
                  <a:schemeClr val="dk1"/>
                </a:solidFill>
                <a:latin typeface="Calibri"/>
                <a:ea typeface="Calibri"/>
                <a:cs typeface="Calibri"/>
                <a:sym typeface="Calibri"/>
              </a:rPr>
              <a:t>@</a:t>
            </a:r>
            <a:r>
              <a:rPr lang="en-US" sz="2400" dirty="0" err="1">
                <a:solidFill>
                  <a:schemeClr val="dk1"/>
                </a:solidFill>
                <a:latin typeface="Calibri"/>
                <a:ea typeface="Calibri"/>
                <a:cs typeface="Calibri"/>
                <a:sym typeface="Calibri"/>
              </a:rPr>
              <a:t>statsandstories</a:t>
            </a:r>
            <a:endParaRPr lang="en-US" sz="2400" dirty="0">
              <a:solidFill>
                <a:schemeClr val="dk1"/>
              </a:solidFill>
              <a:latin typeface="Calibri"/>
              <a:ea typeface="Calibri"/>
              <a:cs typeface="Calibri"/>
              <a:sym typeface="Calibri"/>
            </a:endParaRPr>
          </a:p>
        </p:txBody>
      </p:sp>
      <p:sp>
        <p:nvSpPr>
          <p:cNvPr id="201" name="Google Shape;201;p21"/>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9175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24338" y="536311"/>
            <a:ext cx="7882263" cy="461665"/>
          </a:xfrm>
          <a:prstGeom prst="rect">
            <a:avLst/>
          </a:prstGeom>
          <a:noFill/>
        </p:spPr>
        <p:txBody>
          <a:bodyPr wrap="square" rtlCol="0">
            <a:spAutoFit/>
          </a:bodyPr>
          <a:lstStyle/>
          <a:p>
            <a:pPr lvl="0">
              <a:buClr>
                <a:schemeClr val="dk1"/>
              </a:buClr>
              <a:buSzPts val="3200"/>
            </a:pPr>
            <a:r>
              <a:rPr lang="en-US" sz="2400" dirty="0">
                <a:solidFill>
                  <a:schemeClr val="bg1"/>
                </a:solidFill>
                <a:latin typeface="Calibri"/>
                <a:ea typeface="Calibri"/>
                <a:cs typeface="Calibri"/>
                <a:sym typeface="Calibri"/>
              </a:rPr>
              <a:t>APPENDICES:  Concepts to consider </a:t>
            </a: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7F12FD6-67A1-C34A-872D-9C30C17E7E19}"/>
              </a:ext>
            </a:extLst>
          </p:cNvPr>
          <p:cNvSpPr/>
          <p:nvPr/>
        </p:nvSpPr>
        <p:spPr>
          <a:xfrm>
            <a:off x="424338" y="1407887"/>
            <a:ext cx="7967390" cy="2308324"/>
          </a:xfrm>
          <a:prstGeom prst="rect">
            <a:avLst/>
          </a:prstGeom>
        </p:spPr>
        <p:txBody>
          <a:bodyPr wrap="square">
            <a:spAutoFit/>
          </a:bodyPr>
          <a:lstStyle/>
          <a:p>
            <a:r>
              <a:rPr lang="en-US" sz="2400" dirty="0">
                <a:solidFill>
                  <a:srgbClr val="006971"/>
                </a:solidFill>
                <a:latin typeface="Calibri" panose="020F0502020204030204" pitchFamily="34" charset="0"/>
                <a:ea typeface="Calibri" panose="020F0502020204030204" pitchFamily="34" charset="0"/>
                <a:cs typeface="Calibri" panose="020F0502020204030204" pitchFamily="34" charset="0"/>
              </a:rPr>
              <a:t>3.1 Causality</a:t>
            </a:r>
            <a:endParaRPr lang="en-US" sz="2400" dirty="0"/>
          </a:p>
          <a:p>
            <a:pPr marL="228600"/>
            <a:r>
              <a:rPr lang="en-US" sz="2400" dirty="0">
                <a:solidFill>
                  <a:srgbClr val="006971"/>
                </a:solidFill>
                <a:latin typeface="Calibri" panose="020F0502020204030204" pitchFamily="34" charset="0"/>
                <a:ea typeface="Calibri" panose="020F0502020204030204" pitchFamily="34" charset="0"/>
                <a:cs typeface="Calibri" panose="020F0502020204030204" pitchFamily="34" charset="0"/>
              </a:rPr>
              <a:t>Suggested in ...</a:t>
            </a:r>
            <a:endParaRPr lang="en-US" sz="2400" dirty="0"/>
          </a:p>
          <a:p>
            <a:pPr marL="228600"/>
            <a:r>
              <a:rPr lang="en-US" sz="2400" dirty="0">
                <a:solidFill>
                  <a:srgbClr val="006971"/>
                </a:solidFill>
                <a:latin typeface="Calibri" panose="020F0502020204030204" pitchFamily="34" charset="0"/>
                <a:ea typeface="Calibri" panose="020F0502020204030204" pitchFamily="34" charset="0"/>
                <a:cs typeface="Calibri" panose="020F0502020204030204" pitchFamily="34" charset="0"/>
              </a:rPr>
              <a:t>… headline</a:t>
            </a:r>
            <a:endParaRPr lang="en-US" sz="2400" dirty="0"/>
          </a:p>
          <a:p>
            <a:pPr marL="228600"/>
            <a:r>
              <a:rPr lang="en-US" sz="2400" dirty="0">
                <a:solidFill>
                  <a:srgbClr val="006971"/>
                </a:solidFill>
                <a:latin typeface="Calibri" panose="020F0502020204030204" pitchFamily="34" charset="0"/>
                <a:ea typeface="Calibri" panose="020F0502020204030204" pitchFamily="34" charset="0"/>
                <a:cs typeface="Calibri" panose="020F0502020204030204" pitchFamily="34" charset="0"/>
              </a:rPr>
              <a:t>… story </a:t>
            </a:r>
            <a:endParaRPr lang="en-US" sz="2400" dirty="0"/>
          </a:p>
          <a:p>
            <a:pPr marL="228600"/>
            <a:r>
              <a:rPr lang="en-US" sz="2400" dirty="0">
                <a:solidFill>
                  <a:srgbClr val="006971"/>
                </a:solidFill>
                <a:latin typeface="Calibri" panose="020F0502020204030204" pitchFamily="34" charset="0"/>
                <a:ea typeface="Calibri" panose="020F0502020204030204" pitchFamily="34" charset="0"/>
                <a:cs typeface="Calibri" panose="020F0502020204030204" pitchFamily="34" charset="0"/>
              </a:rPr>
              <a:t>… original source </a:t>
            </a:r>
            <a:r>
              <a:rPr lang="en-US" sz="2400" dirty="0">
                <a:solidFill>
                  <a:srgbClr val="006971"/>
                </a:solidFill>
                <a:highlight>
                  <a:srgbClr val="FFFF00"/>
                </a:highlight>
                <a:latin typeface="Calibri" panose="020F0502020204030204" pitchFamily="34" charset="0"/>
                <a:ea typeface="Calibri" panose="020F0502020204030204" pitchFamily="34" charset="0"/>
                <a:cs typeface="Calibri" panose="020F0502020204030204" pitchFamily="34" charset="0"/>
              </a:rPr>
              <a:t>(what does your press release suggest?)</a:t>
            </a:r>
            <a:endParaRPr lang="en-US" sz="2400" dirty="0"/>
          </a:p>
          <a:p>
            <a:pPr marL="228600"/>
            <a:r>
              <a:rPr lang="en-US" sz="2400" dirty="0">
                <a:solidFill>
                  <a:srgbClr val="006971"/>
                </a:solidFill>
                <a:latin typeface="Calibri" panose="020F0502020204030204" pitchFamily="34" charset="0"/>
                <a:ea typeface="Calibri" panose="020F0502020204030204" pitchFamily="34" charset="0"/>
                <a:cs typeface="Calibri" panose="020F0502020204030204" pitchFamily="34" charset="0"/>
              </a:rPr>
              <a:t>… Reverse causality possible?</a:t>
            </a:r>
            <a:endParaRPr lang="en-US" sz="2400" dirty="0">
              <a:effectLst/>
            </a:endParaRPr>
          </a:p>
        </p:txBody>
      </p:sp>
    </p:spTree>
    <p:extLst>
      <p:ext uri="{BB962C8B-B14F-4D97-AF65-F5344CB8AC3E}">
        <p14:creationId xmlns:p14="http://schemas.microsoft.com/office/powerpoint/2010/main" val="1824253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Concepts (continued)</a:t>
            </a:r>
            <a:endParaRPr/>
          </a:p>
        </p:txBody>
      </p:sp>
      <p:sp>
        <p:nvSpPr>
          <p:cNvPr id="153" name="Google Shape;153;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3.2 Variables</a:t>
            </a:r>
            <a:endParaRPr dirty="0"/>
          </a:p>
          <a:p>
            <a:pPr marL="0" lvl="0" indent="0" algn="l" rtl="0">
              <a:spcBef>
                <a:spcPts val="0"/>
              </a:spcBef>
              <a:spcAft>
                <a:spcPts val="0"/>
              </a:spcAft>
              <a:buNone/>
            </a:pPr>
            <a:r>
              <a:rPr lang="en" dirty="0"/>
              <a:t>… what are you measuring?  </a:t>
            </a:r>
            <a:r>
              <a:rPr lang="en" i="1" dirty="0"/>
              <a:t>Measuring society </a:t>
            </a:r>
            <a:r>
              <a:rPr lang="en" dirty="0"/>
              <a:t>involves assumptions (see C. </a:t>
            </a:r>
            <a:r>
              <a:rPr lang="en" dirty="0" err="1"/>
              <a:t>Nagaraja</a:t>
            </a:r>
            <a:r>
              <a:rPr lang="en" dirty="0"/>
              <a:t>)</a:t>
            </a:r>
          </a:p>
          <a:p>
            <a:pPr marL="0" lvl="0" indent="0" algn="l" rtl="0">
              <a:spcBef>
                <a:spcPts val="0"/>
              </a:spcBef>
              <a:spcAft>
                <a:spcPts val="0"/>
              </a:spcAft>
              <a:buNone/>
            </a:pPr>
            <a:endParaRPr lang="en" sz="1800" dirty="0"/>
          </a:p>
          <a:p>
            <a:pPr marL="0" lvl="0" indent="0" algn="l" rtl="0">
              <a:spcBef>
                <a:spcPts val="0"/>
              </a:spcBef>
              <a:spcAft>
                <a:spcPts val="0"/>
              </a:spcAft>
              <a:buNone/>
            </a:pPr>
            <a:r>
              <a:rPr lang="en" dirty="0"/>
              <a:t>… Measurement levels</a:t>
            </a:r>
            <a:endParaRPr dirty="0"/>
          </a:p>
          <a:p>
            <a:pPr marL="0" lvl="0" indent="0" algn="l" rtl="0">
              <a:spcBef>
                <a:spcPts val="0"/>
              </a:spcBef>
              <a:spcAft>
                <a:spcPts val="0"/>
              </a:spcAft>
              <a:buNone/>
            </a:pPr>
            <a:endParaRPr lang="en" sz="1800" dirty="0"/>
          </a:p>
          <a:p>
            <a:pPr marL="0" lvl="0" indent="0" algn="l" rtl="0">
              <a:spcBef>
                <a:spcPts val="0"/>
              </a:spcBef>
              <a:spcAft>
                <a:spcPts val="0"/>
              </a:spcAft>
              <a:buNone/>
            </a:pPr>
            <a:r>
              <a:rPr lang="en" dirty="0"/>
              <a:t>… Validity / Reliability</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54" name="Google Shape;154;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endParaRPr dirty="0"/>
          </a:p>
        </p:txBody>
      </p:sp>
    </p:spTree>
    <p:extLst>
      <p:ext uri="{BB962C8B-B14F-4D97-AF65-F5344CB8AC3E}">
        <p14:creationId xmlns:p14="http://schemas.microsoft.com/office/powerpoint/2010/main" val="2148587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Concepts (continued)</a:t>
            </a:r>
            <a:endParaRPr/>
          </a:p>
        </p:txBody>
      </p:sp>
      <p:sp>
        <p:nvSpPr>
          <p:cNvPr id="160" name="Google Shape;160;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3.3 Uncertainty / Variability</a:t>
            </a:r>
            <a:endParaRPr/>
          </a:p>
          <a:p>
            <a:pPr marL="0" lvl="0" indent="0" algn="l" rtl="0">
              <a:spcBef>
                <a:spcPts val="0"/>
              </a:spcBef>
              <a:spcAft>
                <a:spcPts val="0"/>
              </a:spcAft>
              <a:buNone/>
            </a:pPr>
            <a:endParaRPr/>
          </a:p>
          <a:p>
            <a:pPr marL="0" lvl="0" indent="0" algn="l" rtl="0">
              <a:spcBef>
                <a:spcPts val="0"/>
              </a:spcBef>
              <a:spcAft>
                <a:spcPts val="0"/>
              </a:spcAft>
              <a:buNone/>
            </a:pPr>
            <a:r>
              <a:rPr lang="en"/>
              <a:t>… Uncertainty := property of humans [epistemic] </a:t>
            </a:r>
            <a:endParaRPr/>
          </a:p>
          <a:p>
            <a:pPr marL="0" lvl="0" indent="0" algn="l" rtl="0">
              <a:spcBef>
                <a:spcPts val="0"/>
              </a:spcBef>
              <a:spcAft>
                <a:spcPts val="0"/>
              </a:spcAft>
              <a:buNone/>
            </a:pPr>
            <a:endParaRPr/>
          </a:p>
          <a:p>
            <a:pPr marL="0" lvl="0" indent="0" algn="l" rtl="0">
              <a:spcBef>
                <a:spcPts val="0"/>
              </a:spcBef>
              <a:spcAft>
                <a:spcPts val="0"/>
              </a:spcAft>
              <a:buNone/>
            </a:pPr>
            <a:r>
              <a:rPr lang="en"/>
              <a:t>… Variability := trait of system [aleatory]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1" name="Google Shape;161;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endParaRPr dirty="0"/>
          </a:p>
        </p:txBody>
      </p:sp>
    </p:spTree>
    <p:extLst>
      <p:ext uri="{BB962C8B-B14F-4D97-AF65-F5344CB8AC3E}">
        <p14:creationId xmlns:p14="http://schemas.microsoft.com/office/powerpoint/2010/main" val="2347768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Concepts (continued)</a:t>
            </a:r>
            <a:endParaRPr/>
          </a:p>
        </p:txBody>
      </p:sp>
      <p:sp>
        <p:nvSpPr>
          <p:cNvPr id="167" name="Google Shape;167;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3.4 Data Generation / Producing Data </a:t>
            </a:r>
          </a:p>
          <a:p>
            <a:pPr marL="0" lvl="0" indent="0" algn="l" rtl="0">
              <a:spcBef>
                <a:spcPts val="0"/>
              </a:spcBef>
              <a:spcAft>
                <a:spcPts val="0"/>
              </a:spcAft>
              <a:buNone/>
            </a:pPr>
            <a:r>
              <a:rPr lang="en" dirty="0"/>
              <a:t>(Tip of the hat to Moore and McCabe)</a:t>
            </a:r>
            <a:endParaRPr dirty="0"/>
          </a:p>
          <a:p>
            <a:pPr marL="230188" lvl="0" indent="0" algn="l" rtl="0">
              <a:spcBef>
                <a:spcPts val="0"/>
              </a:spcBef>
              <a:spcAft>
                <a:spcPts val="0"/>
              </a:spcAft>
              <a:buNone/>
            </a:pPr>
            <a:r>
              <a:rPr lang="en" dirty="0"/>
              <a:t>… Samples (probability vs. convenience)</a:t>
            </a:r>
            <a:endParaRPr dirty="0"/>
          </a:p>
          <a:p>
            <a:pPr marL="230188" lvl="0" indent="0" algn="l" rtl="0">
              <a:spcBef>
                <a:spcPts val="0"/>
              </a:spcBef>
              <a:spcAft>
                <a:spcPts val="0"/>
              </a:spcAft>
              <a:buNone/>
            </a:pPr>
            <a:r>
              <a:rPr lang="en" dirty="0"/>
              <a:t>… Experiments</a:t>
            </a:r>
            <a:endParaRPr dirty="0"/>
          </a:p>
          <a:p>
            <a:pPr marL="230188" lvl="0" indent="0" algn="l" rtl="0">
              <a:spcBef>
                <a:spcPts val="0"/>
              </a:spcBef>
              <a:spcAft>
                <a:spcPts val="0"/>
              </a:spcAft>
              <a:buNone/>
            </a:pPr>
            <a:r>
              <a:rPr lang="en" dirty="0"/>
              <a:t>… Observational</a:t>
            </a:r>
            <a:endParaRPr dirty="0"/>
          </a:p>
          <a:p>
            <a:pPr marL="230188" lvl="0" indent="0" algn="l" rtl="0">
              <a:spcBef>
                <a:spcPts val="0"/>
              </a:spcBef>
              <a:spcAft>
                <a:spcPts val="0"/>
              </a:spcAft>
              <a:buNone/>
            </a:pPr>
            <a:r>
              <a:rPr lang="en" dirty="0"/>
              <a:t>* cross-sectional / case-control /  longitudinal</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68" name="Google Shape;168;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endParaRPr dirty="0"/>
          </a:p>
        </p:txBody>
      </p:sp>
    </p:spTree>
    <p:extLst>
      <p:ext uri="{BB962C8B-B14F-4D97-AF65-F5344CB8AC3E}">
        <p14:creationId xmlns:p14="http://schemas.microsoft.com/office/powerpoint/2010/main" val="2497921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Concepts (continued)</a:t>
            </a:r>
            <a:endParaRPr/>
          </a:p>
        </p:txBody>
      </p:sp>
      <p:sp>
        <p:nvSpPr>
          <p:cNvPr id="174" name="Google Shape;174;p30"/>
          <p:cNvSpPr txBox="1">
            <a:spLocks noGrp="1"/>
          </p:cNvSpPr>
          <p:nvPr>
            <p:ph type="body" idx="1"/>
          </p:nvPr>
        </p:nvSpPr>
        <p:spPr>
          <a:xfrm>
            <a:off x="311700" y="1152475"/>
            <a:ext cx="8520600" cy="356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3.5 Describing Data</a:t>
            </a:r>
            <a:endParaRPr dirty="0"/>
          </a:p>
          <a:p>
            <a:pPr marL="230188" lvl="0" indent="0" algn="l" rtl="0">
              <a:spcBef>
                <a:spcPts val="0"/>
              </a:spcBef>
              <a:spcAft>
                <a:spcPts val="0"/>
              </a:spcAft>
              <a:buNone/>
            </a:pPr>
            <a:r>
              <a:rPr lang="en" dirty="0"/>
              <a:t>… Distribution</a:t>
            </a:r>
            <a:endParaRPr dirty="0"/>
          </a:p>
          <a:p>
            <a:pPr marL="230188" lvl="0" indent="0" algn="l" rtl="0">
              <a:spcBef>
                <a:spcPts val="0"/>
              </a:spcBef>
              <a:spcAft>
                <a:spcPts val="0"/>
              </a:spcAft>
              <a:buNone/>
            </a:pPr>
            <a:r>
              <a:rPr lang="en" dirty="0"/>
              <a:t>* location / spread / shape (skewness, modality)</a:t>
            </a:r>
            <a:endParaRPr dirty="0"/>
          </a:p>
          <a:p>
            <a:pPr marL="230188" lvl="0" indent="0" algn="l" rtl="0">
              <a:spcBef>
                <a:spcPts val="0"/>
              </a:spcBef>
              <a:spcAft>
                <a:spcPts val="0"/>
              </a:spcAft>
              <a:buNone/>
            </a:pPr>
            <a:r>
              <a:rPr lang="en" dirty="0"/>
              <a:t>… Relationships</a:t>
            </a:r>
            <a:endParaRPr dirty="0"/>
          </a:p>
          <a:p>
            <a:pPr marL="230188" lvl="0" indent="0" algn="l" rtl="0">
              <a:spcBef>
                <a:spcPts val="0"/>
              </a:spcBef>
              <a:spcAft>
                <a:spcPts val="0"/>
              </a:spcAft>
              <a:buNone/>
            </a:pPr>
            <a:r>
              <a:rPr lang="en" dirty="0"/>
              <a:t>* numeric variables / categorical variables</a:t>
            </a:r>
            <a:endParaRPr dirty="0"/>
          </a:p>
          <a:p>
            <a:pPr marL="230188" lvl="0" indent="0" algn="l" rtl="0">
              <a:spcBef>
                <a:spcPts val="0"/>
              </a:spcBef>
              <a:spcAft>
                <a:spcPts val="0"/>
              </a:spcAft>
              <a:buNone/>
            </a:pPr>
            <a:r>
              <a:rPr lang="en" dirty="0"/>
              <a:t>… Risk Measures (baseline, OR, RR, RD)</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75" name="Google Shape;17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endParaRPr dirty="0"/>
          </a:p>
        </p:txBody>
      </p:sp>
    </p:spTree>
    <p:extLst>
      <p:ext uri="{BB962C8B-B14F-4D97-AF65-F5344CB8AC3E}">
        <p14:creationId xmlns:p14="http://schemas.microsoft.com/office/powerpoint/2010/main" val="3801798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4"/>
          <p:cNvSpPr txBox="1"/>
          <p:nvPr/>
        </p:nvSpPr>
        <p:spPr>
          <a:xfrm>
            <a:off x="424339" y="584794"/>
            <a:ext cx="7785806" cy="584775"/>
          </a:xfrm>
          <a:prstGeom prst="rect">
            <a:avLst/>
          </a:prstGeom>
          <a:noFill/>
          <a:ln>
            <a:noFill/>
          </a:ln>
        </p:spPr>
        <p:txBody>
          <a:bodyPr spcFirstLastPara="1" wrap="square" lIns="91425" tIns="45700" rIns="91425" bIns="45700" anchor="t" anchorCtr="0">
            <a:noAutofit/>
          </a:bodyPr>
          <a:lstStyle/>
          <a:p>
            <a:pPr lvl="0"/>
            <a:r>
              <a:rPr lang="en-US" sz="3200" dirty="0">
                <a:solidFill>
                  <a:schemeClr val="lt1"/>
                </a:solidFill>
                <a:latin typeface="Calibri"/>
                <a:ea typeface="Calibri"/>
                <a:cs typeface="Calibri"/>
                <a:sym typeface="Calibri"/>
              </a:rPr>
              <a:t>Summary (TL; DL </a:t>
            </a:r>
            <a:r>
              <a:rPr lang="en-US" sz="2400" dirty="0">
                <a:solidFill>
                  <a:schemeClr val="lt1"/>
                </a:solidFill>
                <a:latin typeface="Calibri"/>
                <a:ea typeface="Calibri"/>
                <a:cs typeface="Calibri"/>
                <a:sym typeface="Calibri"/>
              </a:rPr>
              <a:t>&lt;-- presentation analog to </a:t>
            </a:r>
            <a:r>
              <a:rPr lang="en-US" sz="3200" dirty="0">
                <a:solidFill>
                  <a:schemeClr val="lt1"/>
                </a:solidFill>
                <a:latin typeface="Calibri"/>
                <a:ea typeface="Calibri"/>
                <a:cs typeface="Calibri"/>
                <a:sym typeface="Calibri"/>
              </a:rPr>
              <a:t>TL; DR)</a:t>
            </a:r>
            <a:endParaRPr sz="3200" dirty="0">
              <a:solidFill>
                <a:schemeClr val="lt1"/>
              </a:solidFill>
              <a:latin typeface="Calibri"/>
              <a:ea typeface="Calibri"/>
              <a:cs typeface="Calibri"/>
              <a:sym typeface="Calibri"/>
            </a:endParaRPr>
          </a:p>
        </p:txBody>
      </p:sp>
      <p:cxnSp>
        <p:nvCxnSpPr>
          <p:cNvPr id="98" name="Google Shape;98;p14"/>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pic>
        <p:nvPicPr>
          <p:cNvPr id="99" name="Google Shape;99;p14" descr="M logo 1.pdf"/>
          <p:cNvPicPr preferRelativeResize="0"/>
          <p:nvPr/>
        </p:nvPicPr>
        <p:blipFill rotWithShape="1">
          <a:blip r:embed="rId3">
            <a:alphaModFix/>
          </a:blip>
          <a:srcRect/>
          <a:stretch/>
        </p:blipFill>
        <p:spPr>
          <a:xfrm>
            <a:off x="8066606" y="4571212"/>
            <a:ext cx="935593" cy="349771"/>
          </a:xfrm>
          <a:prstGeom prst="rect">
            <a:avLst/>
          </a:prstGeom>
          <a:noFill/>
          <a:ln>
            <a:noFill/>
          </a:ln>
        </p:spPr>
      </p:pic>
      <p:sp>
        <p:nvSpPr>
          <p:cNvPr id="100" name="Google Shape;100;p14"/>
          <p:cNvSpPr txBox="1"/>
          <p:nvPr/>
        </p:nvSpPr>
        <p:spPr>
          <a:xfrm>
            <a:off x="254524" y="1313398"/>
            <a:ext cx="8137204" cy="3152979"/>
          </a:xfrm>
          <a:prstGeom prst="rect">
            <a:avLst/>
          </a:prstGeom>
          <a:noFill/>
          <a:ln>
            <a:noFill/>
          </a:ln>
        </p:spPr>
        <p:txBody>
          <a:bodyPr spcFirstLastPara="1" wrap="square" lIns="91425" tIns="45700" rIns="91425" bIns="45700" anchor="t" anchorCtr="0">
            <a:noAutofit/>
          </a:bodyPr>
          <a:lstStyle/>
          <a:p>
            <a:pPr marL="576263" marR="0" lvl="0" indent="-576263" algn="l" rtl="0">
              <a:spcBef>
                <a:spcPts val="0"/>
              </a:spcBef>
              <a:spcAft>
                <a:spcPts val="0"/>
              </a:spcAft>
              <a:buNone/>
            </a:pPr>
            <a:r>
              <a:rPr lang="en-US" sz="2400" dirty="0">
                <a:solidFill>
                  <a:schemeClr val="dk1"/>
                </a:solidFill>
                <a:latin typeface="Calibri"/>
                <a:ea typeface="Calibri"/>
                <a:cs typeface="Calibri"/>
                <a:sym typeface="Calibri"/>
              </a:rPr>
              <a:t>S1:   ISI is great professional community and you should join!</a:t>
            </a:r>
          </a:p>
          <a:p>
            <a:pPr marL="576263" marR="0" lvl="0" indent="-576263" algn="l" rtl="0">
              <a:spcBef>
                <a:spcPts val="0"/>
              </a:spcBef>
              <a:spcAft>
                <a:spcPts val="0"/>
              </a:spcAft>
              <a:buNone/>
            </a:pPr>
            <a:r>
              <a:rPr lang="en-US" sz="2400" dirty="0">
                <a:solidFill>
                  <a:schemeClr val="dk1"/>
                </a:solidFill>
                <a:latin typeface="Calibri"/>
                <a:ea typeface="Calibri"/>
                <a:cs typeface="Calibri"/>
                <a:sym typeface="Calibri"/>
              </a:rPr>
              <a:t>S2:   Know your audience and tailor your message to them</a:t>
            </a:r>
          </a:p>
          <a:p>
            <a:pPr marL="576263" marR="0" lvl="0" indent="-576263" algn="l" rtl="0">
              <a:spcBef>
                <a:spcPts val="0"/>
              </a:spcBef>
              <a:spcAft>
                <a:spcPts val="0"/>
              </a:spcAft>
              <a:buNone/>
            </a:pPr>
            <a:r>
              <a:rPr lang="en-US" sz="2400" dirty="0">
                <a:solidFill>
                  <a:schemeClr val="dk1"/>
                </a:solidFill>
                <a:latin typeface="Calibri"/>
                <a:ea typeface="Calibri"/>
                <a:cs typeface="Calibri"/>
                <a:sym typeface="Calibri"/>
              </a:rPr>
              <a:t>S3:   Don’t fall in love with point estimates – no change may be the story</a:t>
            </a:r>
          </a:p>
          <a:p>
            <a:pPr marL="576263" marR="0" lvl="0" indent="-576263" algn="l" rtl="0">
              <a:spcBef>
                <a:spcPts val="0"/>
              </a:spcBef>
              <a:spcAft>
                <a:spcPts val="0"/>
              </a:spcAft>
              <a:buNone/>
            </a:pPr>
            <a:r>
              <a:rPr lang="en-US" sz="2400" dirty="0">
                <a:solidFill>
                  <a:schemeClr val="dk1"/>
                </a:solidFill>
                <a:latin typeface="Calibri"/>
                <a:ea typeface="Calibri"/>
                <a:cs typeface="Calibri"/>
                <a:sym typeface="Calibri"/>
              </a:rPr>
              <a:t>S4:   There are other measures of center that might be more interesting than the center (mean)</a:t>
            </a:r>
          </a:p>
          <a:p>
            <a:pPr marL="576263" marR="0" lvl="0" indent="-576263" algn="l" rtl="0">
              <a:spcBef>
                <a:spcPts val="0"/>
              </a:spcBef>
              <a:spcAft>
                <a:spcPts val="0"/>
              </a:spcAft>
              <a:buNone/>
            </a:pPr>
            <a:r>
              <a:rPr lang="en-US" sz="2400" dirty="0">
                <a:solidFill>
                  <a:schemeClr val="dk1"/>
                </a:solidFill>
                <a:latin typeface="Calibri"/>
                <a:ea typeface="Calibri"/>
                <a:cs typeface="Calibri"/>
                <a:sym typeface="Calibri"/>
              </a:rPr>
              <a:t>S5:   Working with journalists will teach you to target your message</a:t>
            </a:r>
            <a:endParaRPr sz="2400"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0053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Concepts (continued)</a:t>
            </a:r>
            <a:endParaRPr/>
          </a:p>
        </p:txBody>
      </p:sp>
      <p:sp>
        <p:nvSpPr>
          <p:cNvPr id="181" name="Google Shape;181;p31"/>
          <p:cNvSpPr txBox="1">
            <a:spLocks noGrp="1"/>
          </p:cNvSpPr>
          <p:nvPr>
            <p:ph type="body" idx="1"/>
          </p:nvPr>
        </p:nvSpPr>
        <p:spPr>
          <a:xfrm>
            <a:off x="420372" y="1130275"/>
            <a:ext cx="8520600" cy="356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3.6  Drawing Conclusions from data</a:t>
            </a:r>
            <a:endParaRPr dirty="0"/>
          </a:p>
          <a:p>
            <a:pPr marL="173038" lvl="0" indent="0" algn="l" rtl="0">
              <a:spcBef>
                <a:spcPts val="0"/>
              </a:spcBef>
              <a:spcAft>
                <a:spcPts val="0"/>
              </a:spcAft>
              <a:buNone/>
            </a:pPr>
            <a:r>
              <a:rPr lang="en" dirty="0"/>
              <a:t>… Estimates  * point / interval</a:t>
            </a:r>
          </a:p>
          <a:p>
            <a:pPr marL="173038" lvl="0" indent="0" algn="l" rtl="0">
              <a:spcBef>
                <a:spcPts val="0"/>
              </a:spcBef>
              <a:spcAft>
                <a:spcPts val="0"/>
              </a:spcAft>
              <a:buNone/>
            </a:pPr>
            <a:endParaRPr dirty="0"/>
          </a:p>
          <a:p>
            <a:pPr marL="173038" lvl="0" indent="0" algn="l" rtl="0">
              <a:spcBef>
                <a:spcPts val="0"/>
              </a:spcBef>
              <a:spcAft>
                <a:spcPts val="0"/>
              </a:spcAft>
              <a:buNone/>
            </a:pPr>
            <a:r>
              <a:rPr lang="en" dirty="0"/>
              <a:t>… Hypothesis Tests * P-values / </a:t>
            </a:r>
            <a:r>
              <a:rPr lang="en" dirty="0" err="1"/>
              <a:t>Signif</a:t>
            </a:r>
            <a:r>
              <a:rPr lang="en" dirty="0"/>
              <a:t> Testing</a:t>
            </a:r>
            <a:endParaRPr dirty="0"/>
          </a:p>
          <a:p>
            <a:pPr marL="173038" lvl="0" indent="0" algn="l" rtl="0">
              <a:spcBef>
                <a:spcPts val="0"/>
              </a:spcBef>
              <a:spcAft>
                <a:spcPts val="0"/>
              </a:spcAft>
              <a:buNone/>
            </a:pPr>
            <a:endParaRPr lang="en" dirty="0"/>
          </a:p>
          <a:p>
            <a:pPr marL="173038" lvl="0" indent="0" algn="l" rtl="0">
              <a:spcBef>
                <a:spcPts val="0"/>
              </a:spcBef>
              <a:spcAft>
                <a:spcPts val="0"/>
              </a:spcAft>
              <a:buNone/>
            </a:pPr>
            <a:r>
              <a:rPr lang="en" dirty="0"/>
              <a:t>… Modeling</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82" name="Google Shape;182;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endParaRPr dirty="0"/>
          </a:p>
        </p:txBody>
      </p:sp>
    </p:spTree>
    <p:extLst>
      <p:ext uri="{BB962C8B-B14F-4D97-AF65-F5344CB8AC3E}">
        <p14:creationId xmlns:p14="http://schemas.microsoft.com/office/powerpoint/2010/main" val="948555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2"/>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22"/>
          <p:cNvSpPr txBox="1"/>
          <p:nvPr/>
        </p:nvSpPr>
        <p:spPr>
          <a:xfrm>
            <a:off x="424339" y="584794"/>
            <a:ext cx="7785806"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dirty="0">
                <a:solidFill>
                  <a:schemeClr val="lt1"/>
                </a:solidFill>
                <a:latin typeface="Georgia"/>
                <a:ea typeface="Georgia"/>
                <a:cs typeface="Georgia"/>
                <a:sym typeface="Georgia"/>
              </a:rPr>
              <a:t>4. S+S: History and Context</a:t>
            </a:r>
            <a:endParaRPr sz="3200" dirty="0">
              <a:solidFill>
                <a:schemeClr val="lt1"/>
              </a:solidFill>
              <a:latin typeface="Helvetica Neue"/>
              <a:ea typeface="Helvetica Neue"/>
              <a:cs typeface="Helvetica Neue"/>
              <a:sym typeface="Helvetica Neue"/>
            </a:endParaRPr>
          </a:p>
        </p:txBody>
      </p:sp>
      <p:cxnSp>
        <p:nvCxnSpPr>
          <p:cNvPr id="209" name="Google Shape;209;p22"/>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211" name="Google Shape;211;p22"/>
          <p:cNvSpPr txBox="1"/>
          <p:nvPr/>
        </p:nvSpPr>
        <p:spPr>
          <a:xfrm>
            <a:off x="254524" y="1313399"/>
            <a:ext cx="8137204" cy="29546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CAS Quantitative Literacy (QL) considerations – QL FLC</a:t>
            </a:r>
            <a:endParaRPr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Challenge to demonstrate infusing QL in Humanities course</a:t>
            </a:r>
            <a:endParaRPr sz="24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Team teach “News &amp; Numbers” Honors course with Richard Campbell (2009)</a:t>
            </a:r>
            <a:endParaRPr sz="24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Serving on ASA Board of Directors (2011-13), ISI Council (2009-13), ISI EC  PLUS </a:t>
            </a:r>
            <a:endParaRPr dirty="0"/>
          </a:p>
          <a:p>
            <a:pPr marL="800100" marR="0" lvl="1" indent="-34290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First World Statistics Day (20 Oct 2010)</a:t>
            </a:r>
            <a:endParaRPr dirty="0"/>
          </a:p>
          <a:p>
            <a:pPr marL="800100" marR="0" lvl="1" indent="-228600" algn="l" rtl="0">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12" name="Google Shape;212;p22"/>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3"/>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23"/>
          <p:cNvSpPr txBox="1"/>
          <p:nvPr/>
        </p:nvSpPr>
        <p:spPr>
          <a:xfrm>
            <a:off x="424339" y="584794"/>
            <a:ext cx="7785806" cy="584775"/>
          </a:xfrm>
          <a:prstGeom prst="rect">
            <a:avLst/>
          </a:prstGeom>
          <a:noFill/>
          <a:ln>
            <a:noFill/>
          </a:ln>
        </p:spPr>
        <p:txBody>
          <a:bodyPr spcFirstLastPara="1" wrap="square" lIns="91425" tIns="45700" rIns="91425" bIns="45700" anchor="t" anchorCtr="0">
            <a:noAutofit/>
          </a:bodyPr>
          <a:lstStyle/>
          <a:p>
            <a:pPr lvl="0"/>
            <a:r>
              <a:rPr lang="en-US" sz="3200" dirty="0">
                <a:solidFill>
                  <a:schemeClr val="lt1"/>
                </a:solidFill>
                <a:latin typeface="Georgia"/>
                <a:ea typeface="Georgia"/>
                <a:cs typeface="Georgia"/>
                <a:sym typeface="Georgia"/>
              </a:rPr>
              <a:t>S+S: History and Context (continued)</a:t>
            </a:r>
            <a:endParaRPr sz="3200" dirty="0">
              <a:solidFill>
                <a:schemeClr val="lt1"/>
              </a:solidFill>
              <a:latin typeface="Helvetica Neue"/>
              <a:ea typeface="Helvetica Neue"/>
              <a:cs typeface="Helvetica Neue"/>
              <a:sym typeface="Helvetica Neue"/>
            </a:endParaRPr>
          </a:p>
        </p:txBody>
      </p:sp>
      <p:cxnSp>
        <p:nvCxnSpPr>
          <p:cNvPr id="219" name="Google Shape;219;p23"/>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221" name="Google Shape;221;p23"/>
          <p:cNvSpPr txBox="1"/>
          <p:nvPr/>
        </p:nvSpPr>
        <p:spPr>
          <a:xfrm>
            <a:off x="248640" y="1261850"/>
            <a:ext cx="8137204" cy="360098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Desire:  help broader community understanding the statistical aspects of complicated stories </a:t>
            </a:r>
            <a:endParaRPr/>
          </a:p>
          <a:p>
            <a:pPr marL="171450" marR="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Intended audience?  Journalists, statisticians, general public, students, teachers (of introductory statistics and more!)</a:t>
            </a:r>
            <a:endParaRPr sz="2400">
              <a:solidFill>
                <a:schemeClr val="dk1"/>
              </a:solidFill>
              <a:latin typeface="Calibri"/>
              <a:ea typeface="Calibri"/>
              <a:cs typeface="Calibri"/>
              <a:sym typeface="Calibri"/>
            </a:endParaRPr>
          </a:p>
          <a:p>
            <a:pPr marL="171450" marR="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Inspirations?  Freakonomics (economist + writer), Science Friday, NPR Car talk {Aspirational goal:  syndication? }</a:t>
            </a:r>
            <a:endParaRPr/>
          </a:p>
          <a:p>
            <a:pPr marL="171450" marR="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Model? Nightline (3-5 minute introduction followed by conversation)</a:t>
            </a:r>
            <a:endParaRPr/>
          </a:p>
        </p:txBody>
      </p:sp>
      <p:sp>
        <p:nvSpPr>
          <p:cNvPr id="222" name="Google Shape;222;p23"/>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24"/>
          <p:cNvSpPr txBox="1"/>
          <p:nvPr/>
        </p:nvSpPr>
        <p:spPr>
          <a:xfrm>
            <a:off x="424339" y="584794"/>
            <a:ext cx="7785806" cy="584775"/>
          </a:xfrm>
          <a:prstGeom prst="rect">
            <a:avLst/>
          </a:prstGeom>
          <a:noFill/>
          <a:ln>
            <a:noFill/>
          </a:ln>
        </p:spPr>
        <p:txBody>
          <a:bodyPr spcFirstLastPara="1" wrap="square" lIns="91425" tIns="45700" rIns="91425" bIns="45700" anchor="t" anchorCtr="0">
            <a:noAutofit/>
          </a:bodyPr>
          <a:lstStyle/>
          <a:p>
            <a:pPr lvl="0"/>
            <a:r>
              <a:rPr lang="en-US" sz="3200" dirty="0">
                <a:solidFill>
                  <a:schemeClr val="lt1"/>
                </a:solidFill>
                <a:latin typeface="Georgia"/>
                <a:ea typeface="Georgia"/>
                <a:cs typeface="Georgia"/>
                <a:sym typeface="Georgia"/>
              </a:rPr>
              <a:t>S+S:</a:t>
            </a:r>
            <a:r>
              <a:rPr lang="en-US" sz="3200" dirty="0">
                <a:solidFill>
                  <a:schemeClr val="lt1"/>
                </a:solidFill>
                <a:latin typeface="Calibri"/>
                <a:ea typeface="Calibri"/>
                <a:cs typeface="Calibri"/>
                <a:sym typeface="Calibri"/>
              </a:rPr>
              <a:t> Early Decisions</a:t>
            </a:r>
            <a:endParaRPr dirty="0"/>
          </a:p>
        </p:txBody>
      </p:sp>
      <p:cxnSp>
        <p:nvCxnSpPr>
          <p:cNvPr id="229" name="Google Shape;229;p24"/>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231" name="Google Shape;231;p24"/>
          <p:cNvSpPr txBox="1"/>
          <p:nvPr/>
        </p:nvSpPr>
        <p:spPr>
          <a:xfrm>
            <a:off x="248640" y="1261850"/>
            <a:ext cx="8137204" cy="35086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From Start to First Episode:</a:t>
            </a:r>
            <a:endParaRPr sz="12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Production and recording logistics (radio studio); theme music (stock20.com – play intro!/</a:t>
            </a:r>
            <a:r>
              <a:rPr lang="en-US" sz="2400" i="1" dirty="0">
                <a:solidFill>
                  <a:schemeClr val="dk1"/>
                </a:solidFill>
                <a:latin typeface="Calibri"/>
                <a:ea typeface="Calibri"/>
                <a:cs typeface="Calibri"/>
                <a:sym typeface="Calibri"/>
              </a:rPr>
              <a:t>may change soon</a:t>
            </a:r>
            <a:r>
              <a:rPr lang="en-US" sz="2400" dirty="0">
                <a:solidFill>
                  <a:schemeClr val="dk1"/>
                </a:solidFill>
                <a:latin typeface="Calibri"/>
                <a:ea typeface="Calibri"/>
                <a:cs typeface="Calibri"/>
                <a:sym typeface="Calibri"/>
              </a:rPr>
              <a:t>); web site (purchased domains - statsandstories.net; *.biz; *.org)</a:t>
            </a:r>
            <a:endParaRPr sz="12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Who is “on air”?  </a:t>
            </a:r>
            <a:r>
              <a:rPr lang="en-US" sz="2000" dirty="0">
                <a:solidFill>
                  <a:schemeClr val="dk1"/>
                </a:solidFill>
                <a:latin typeface="Calibri"/>
                <a:ea typeface="Calibri"/>
                <a:cs typeface="Calibri"/>
                <a:sym typeface="Calibri"/>
              </a:rPr>
              <a:t>Moderator + 2 panelists (stat, journalist) + guest</a:t>
            </a:r>
            <a:endParaRPr dirty="0"/>
          </a:p>
          <a:p>
            <a:pPr marL="342900" marR="0" lvl="0" indent="-266700" algn="l" rtl="0">
              <a:spcBef>
                <a:spcPts val="0"/>
              </a:spcBef>
              <a:spcAft>
                <a:spcPts val="0"/>
              </a:spcAft>
              <a:buClr>
                <a:schemeClr val="dk1"/>
              </a:buClr>
              <a:buSzPts val="1200"/>
              <a:buFont typeface="Arial"/>
              <a:buNone/>
            </a:pPr>
            <a:endParaRPr sz="12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Topics for Episodes?  </a:t>
            </a:r>
            <a:r>
              <a:rPr lang="en-US" sz="2000" dirty="0">
                <a:solidFill>
                  <a:schemeClr val="dk1"/>
                </a:solidFill>
                <a:latin typeface="Calibri"/>
                <a:ea typeface="Calibri"/>
                <a:cs typeface="Calibri"/>
                <a:sym typeface="Calibri"/>
              </a:rPr>
              <a:t>Mix of serious and fun.  Timely topics good.</a:t>
            </a:r>
            <a:endParaRPr dirty="0"/>
          </a:p>
          <a:p>
            <a:pPr marL="342900" marR="0" lvl="0" indent="-266700" algn="l" rtl="0">
              <a:spcBef>
                <a:spcPts val="0"/>
              </a:spcBef>
              <a:spcAft>
                <a:spcPts val="0"/>
              </a:spcAft>
              <a:buClr>
                <a:schemeClr val="dk1"/>
              </a:buClr>
              <a:buSzPts val="1200"/>
              <a:buFont typeface="Arial"/>
              <a:buNone/>
            </a:pPr>
            <a:endParaRPr sz="12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Post-production – </a:t>
            </a:r>
            <a:r>
              <a:rPr lang="en-US" sz="2000" dirty="0">
                <a:solidFill>
                  <a:schemeClr val="dk1"/>
                </a:solidFill>
                <a:latin typeface="Calibri"/>
                <a:ea typeface="Calibri"/>
                <a:cs typeface="Calibri"/>
                <a:sym typeface="Calibri"/>
              </a:rPr>
              <a:t>mp3, web site, iTunes, promotion (Twitter, Email)</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32" name="Google Shape;232;p24"/>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5"/>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25"/>
          <p:cNvSpPr txBox="1"/>
          <p:nvPr/>
        </p:nvSpPr>
        <p:spPr>
          <a:xfrm>
            <a:off x="424339" y="584794"/>
            <a:ext cx="7785806" cy="584775"/>
          </a:xfrm>
          <a:prstGeom prst="rect">
            <a:avLst/>
          </a:prstGeom>
          <a:noFill/>
          <a:ln>
            <a:noFill/>
          </a:ln>
        </p:spPr>
        <p:txBody>
          <a:bodyPr spcFirstLastPara="1" wrap="square" lIns="91425" tIns="45700" rIns="91425" bIns="45700" anchor="t" anchorCtr="0">
            <a:noAutofit/>
          </a:bodyPr>
          <a:lstStyle/>
          <a:p>
            <a:pPr lvl="0"/>
            <a:r>
              <a:rPr lang="en-US" sz="3200" dirty="0">
                <a:solidFill>
                  <a:schemeClr val="lt1"/>
                </a:solidFill>
                <a:latin typeface="Georgia"/>
                <a:ea typeface="Georgia"/>
                <a:cs typeface="Georgia"/>
                <a:sym typeface="Georgia"/>
              </a:rPr>
              <a:t>S+S:</a:t>
            </a:r>
            <a:r>
              <a:rPr lang="en-US" sz="3200" dirty="0">
                <a:solidFill>
                  <a:schemeClr val="lt1"/>
                </a:solidFill>
                <a:latin typeface="Calibri"/>
                <a:ea typeface="Calibri"/>
                <a:cs typeface="Calibri"/>
                <a:sym typeface="Calibri"/>
              </a:rPr>
              <a:t> Early Decisions– live guests in studio …</a:t>
            </a:r>
            <a:endParaRPr sz="3200" dirty="0">
              <a:solidFill>
                <a:schemeClr val="lt1"/>
              </a:solidFill>
              <a:latin typeface="Calibri"/>
              <a:ea typeface="Calibri"/>
              <a:cs typeface="Calibri"/>
              <a:sym typeface="Calibri"/>
            </a:endParaRPr>
          </a:p>
        </p:txBody>
      </p:sp>
      <p:cxnSp>
        <p:nvCxnSpPr>
          <p:cNvPr id="239" name="Google Shape;239;p25"/>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241" name="Google Shape;241;p25"/>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pic>
        <p:nvPicPr>
          <p:cNvPr id="242" name="Google Shape;242;p25"/>
          <p:cNvPicPr preferRelativeResize="0"/>
          <p:nvPr/>
        </p:nvPicPr>
        <p:blipFill rotWithShape="1">
          <a:blip r:embed="rId3">
            <a:alphaModFix/>
          </a:blip>
          <a:srcRect/>
          <a:stretch/>
        </p:blipFill>
        <p:spPr>
          <a:xfrm>
            <a:off x="290474" y="1292677"/>
            <a:ext cx="2970230" cy="1781449"/>
          </a:xfrm>
          <a:prstGeom prst="rect">
            <a:avLst/>
          </a:prstGeom>
          <a:noFill/>
          <a:ln>
            <a:noFill/>
          </a:ln>
        </p:spPr>
      </p:pic>
      <p:pic>
        <p:nvPicPr>
          <p:cNvPr id="243" name="Google Shape;243;p25"/>
          <p:cNvPicPr preferRelativeResize="0"/>
          <p:nvPr/>
        </p:nvPicPr>
        <p:blipFill rotWithShape="1">
          <a:blip r:embed="rId4">
            <a:alphaModFix/>
          </a:blip>
          <a:srcRect/>
          <a:stretch/>
        </p:blipFill>
        <p:spPr>
          <a:xfrm>
            <a:off x="6204788" y="2553935"/>
            <a:ext cx="1861818" cy="1964871"/>
          </a:xfrm>
          <a:prstGeom prst="rect">
            <a:avLst/>
          </a:prstGeom>
          <a:noFill/>
          <a:ln>
            <a:noFill/>
          </a:ln>
        </p:spPr>
      </p:pic>
      <p:pic>
        <p:nvPicPr>
          <p:cNvPr id="244" name="Google Shape;244;p25"/>
          <p:cNvPicPr preferRelativeResize="0"/>
          <p:nvPr/>
        </p:nvPicPr>
        <p:blipFill rotWithShape="1">
          <a:blip r:embed="rId5">
            <a:alphaModFix/>
          </a:blip>
          <a:srcRect/>
          <a:stretch/>
        </p:blipFill>
        <p:spPr>
          <a:xfrm>
            <a:off x="1607333" y="2690949"/>
            <a:ext cx="2810627" cy="1990593"/>
          </a:xfrm>
          <a:prstGeom prst="rect">
            <a:avLst/>
          </a:prstGeom>
          <a:noFill/>
          <a:ln>
            <a:noFill/>
          </a:ln>
        </p:spPr>
      </p:pic>
      <p:pic>
        <p:nvPicPr>
          <p:cNvPr id="245" name="Google Shape;245;p25"/>
          <p:cNvPicPr preferRelativeResize="0"/>
          <p:nvPr/>
        </p:nvPicPr>
        <p:blipFill rotWithShape="1">
          <a:blip r:embed="rId6">
            <a:alphaModFix/>
          </a:blip>
          <a:srcRect/>
          <a:stretch/>
        </p:blipFill>
        <p:spPr>
          <a:xfrm>
            <a:off x="3837945" y="1368616"/>
            <a:ext cx="2569022" cy="195616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6"/>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26"/>
          <p:cNvSpPr txBox="1"/>
          <p:nvPr/>
        </p:nvSpPr>
        <p:spPr>
          <a:xfrm>
            <a:off x="424339" y="584794"/>
            <a:ext cx="7785806" cy="461665"/>
          </a:xfrm>
          <a:prstGeom prst="rect">
            <a:avLst/>
          </a:prstGeom>
          <a:noFill/>
          <a:ln>
            <a:noFill/>
          </a:ln>
        </p:spPr>
        <p:txBody>
          <a:bodyPr spcFirstLastPara="1" wrap="square" lIns="91425" tIns="45700" rIns="91425" bIns="45700" anchor="t" anchorCtr="0">
            <a:noAutofit/>
          </a:bodyPr>
          <a:lstStyle/>
          <a:p>
            <a:pPr lvl="0"/>
            <a:r>
              <a:rPr lang="en-US" sz="2400" dirty="0">
                <a:solidFill>
                  <a:schemeClr val="lt1"/>
                </a:solidFill>
                <a:latin typeface="Georgia"/>
                <a:ea typeface="Georgia"/>
                <a:cs typeface="Georgia"/>
                <a:sym typeface="Georgia"/>
              </a:rPr>
              <a:t>S+S: </a:t>
            </a:r>
            <a:r>
              <a:rPr lang="en-US" sz="2400" dirty="0">
                <a:solidFill>
                  <a:schemeClr val="lt1"/>
                </a:solidFill>
                <a:latin typeface="Calibri"/>
                <a:ea typeface="Calibri"/>
                <a:cs typeface="Calibri"/>
                <a:sym typeface="Calibri"/>
              </a:rPr>
              <a:t>Early decisions – early review and need to change</a:t>
            </a:r>
            <a:endParaRPr sz="2000" dirty="0">
              <a:solidFill>
                <a:schemeClr val="lt1"/>
              </a:solidFill>
              <a:latin typeface="Calibri"/>
              <a:ea typeface="Calibri"/>
              <a:cs typeface="Calibri"/>
              <a:sym typeface="Calibri"/>
            </a:endParaRPr>
          </a:p>
        </p:txBody>
      </p:sp>
      <p:cxnSp>
        <p:nvCxnSpPr>
          <p:cNvPr id="252" name="Google Shape;252;p26"/>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254" name="Google Shape;254;p26"/>
          <p:cNvSpPr txBox="1"/>
          <p:nvPr/>
        </p:nvSpPr>
        <p:spPr>
          <a:xfrm>
            <a:off x="127262" y="1296293"/>
            <a:ext cx="8264466" cy="35394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Feb 2013 - First guest Tommy Wright (Census) invited + show recorded.  Used scripted program notes.</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March 2013 – Sent out program for comments …</a:t>
            </a:r>
            <a:endParaRPr/>
          </a:p>
          <a:p>
            <a:pPr marL="457200" marR="0" lvl="1" indent="0" algn="l" rtl="0">
              <a:spcBef>
                <a:spcPts val="0"/>
              </a:spcBef>
              <a:spcAft>
                <a:spcPts val="0"/>
              </a:spcAft>
              <a:buNone/>
            </a:pPr>
            <a:r>
              <a:rPr lang="en-US" sz="2000" b="0" i="0" u="none" strike="noStrike" cap="none">
                <a:solidFill>
                  <a:schemeClr val="dk1"/>
                </a:solidFill>
                <a:latin typeface="Calibri"/>
                <a:ea typeface="Calibri"/>
                <a:cs typeface="Calibri"/>
                <a:sym typeface="Calibri"/>
              </a:rPr>
              <a:t>[+] nice idea / Bob’s voice / person-on-the-street</a:t>
            </a:r>
            <a:endParaRPr/>
          </a:p>
          <a:p>
            <a:pPr marL="457200" marR="0" lvl="1" indent="0" algn="l" rtl="0">
              <a:spcBef>
                <a:spcPts val="0"/>
              </a:spcBef>
              <a:spcAft>
                <a:spcPts val="0"/>
              </a:spcAft>
              <a:buNone/>
            </a:pPr>
            <a:r>
              <a:rPr lang="en-US" sz="2000" b="0" i="0" u="none" strike="noStrike" cap="none">
                <a:solidFill>
                  <a:schemeClr val="dk1"/>
                </a:solidFill>
                <a:latin typeface="Calibri"/>
                <a:ea typeface="Calibri"/>
                <a:cs typeface="Calibri"/>
                <a:sym typeface="Calibri"/>
              </a:rPr>
              <a:t>[-] too long to get to interview / tech jargon / </a:t>
            </a:r>
            <a:endParaRPr/>
          </a:p>
          <a:p>
            <a:pPr marL="457200" marR="0" lvl="1" indent="0" algn="l" rtl="0">
              <a:spcBef>
                <a:spcPts val="0"/>
              </a:spcBef>
              <a:spcAft>
                <a:spcPts val="0"/>
              </a:spcAft>
              <a:buNone/>
            </a:pPr>
            <a:r>
              <a:rPr lang="en-US" sz="2000" b="0" i="0" u="none" strike="noStrike" cap="none">
                <a:solidFill>
                  <a:schemeClr val="dk1"/>
                </a:solidFill>
                <a:latin typeface="Calibri"/>
                <a:ea typeface="Calibri"/>
                <a:cs typeface="Calibri"/>
                <a:sym typeface="Calibri"/>
              </a:rPr>
              <a:t>	comments-responses &lt;1.5min [‘ear fatigue’]</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Suggestions:</a:t>
            </a:r>
            <a:endParaRPr/>
          </a:p>
          <a:p>
            <a:pPr marL="457200" marR="0" lvl="1" indent="0" algn="l" rtl="0">
              <a:spcBef>
                <a:spcPts val="0"/>
              </a:spcBef>
              <a:spcAft>
                <a:spcPts val="0"/>
              </a:spcAft>
              <a:buNone/>
            </a:pPr>
            <a:r>
              <a:rPr lang="en-US" sz="2000" b="0" i="0" u="none" strike="noStrike" cap="none">
                <a:solidFill>
                  <a:schemeClr val="dk1"/>
                </a:solidFill>
                <a:latin typeface="Calibri"/>
                <a:ea typeface="Calibri"/>
                <a:cs typeface="Calibri"/>
                <a:sym typeface="Calibri"/>
              </a:rPr>
              <a:t>Point person to coordinate flow of conversation &amp; challenge jargon</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Lots of editing of current program + modifications for next recording</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Mar 2013 – Jim Albert recording</a:t>
            </a:r>
            <a:endParaRPr sz="2000">
              <a:solidFill>
                <a:schemeClr val="dk1"/>
              </a:solidFill>
              <a:latin typeface="Calibri"/>
              <a:ea typeface="Calibri"/>
              <a:cs typeface="Calibri"/>
              <a:sym typeface="Calibri"/>
            </a:endParaRPr>
          </a:p>
        </p:txBody>
      </p:sp>
      <p:sp>
        <p:nvSpPr>
          <p:cNvPr id="255" name="Google Shape;255;p26"/>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7"/>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27"/>
          <p:cNvSpPr txBox="1"/>
          <p:nvPr/>
        </p:nvSpPr>
        <p:spPr>
          <a:xfrm>
            <a:off x="424339" y="584794"/>
            <a:ext cx="7785806" cy="461665"/>
          </a:xfrm>
          <a:prstGeom prst="rect">
            <a:avLst/>
          </a:prstGeom>
          <a:noFill/>
          <a:ln>
            <a:noFill/>
          </a:ln>
        </p:spPr>
        <p:txBody>
          <a:bodyPr spcFirstLastPara="1" wrap="square" lIns="91425" tIns="45700" rIns="91425" bIns="45700" anchor="t" anchorCtr="0">
            <a:noAutofit/>
          </a:bodyPr>
          <a:lstStyle/>
          <a:p>
            <a:pPr lvl="0"/>
            <a:r>
              <a:rPr lang="en-US" sz="2400" dirty="0">
                <a:solidFill>
                  <a:schemeClr val="lt1"/>
                </a:solidFill>
                <a:latin typeface="Georgia"/>
                <a:ea typeface="Georgia"/>
                <a:cs typeface="Georgia"/>
                <a:sym typeface="Georgia"/>
              </a:rPr>
              <a:t>S+S: </a:t>
            </a:r>
            <a:r>
              <a:rPr lang="en-US" sz="2400" dirty="0">
                <a:solidFill>
                  <a:schemeClr val="lt1"/>
                </a:solidFill>
                <a:latin typeface="Calibri"/>
                <a:ea typeface="Calibri"/>
                <a:cs typeface="Calibri"/>
                <a:sym typeface="Calibri"/>
              </a:rPr>
              <a:t>Early decisions – post-recording issues</a:t>
            </a:r>
            <a:endParaRPr sz="2000" dirty="0">
              <a:solidFill>
                <a:schemeClr val="lt1"/>
              </a:solidFill>
              <a:latin typeface="Helvetica Neue"/>
              <a:ea typeface="Helvetica Neue"/>
              <a:cs typeface="Helvetica Neue"/>
              <a:sym typeface="Helvetica Neue"/>
            </a:endParaRPr>
          </a:p>
        </p:txBody>
      </p:sp>
      <p:cxnSp>
        <p:nvCxnSpPr>
          <p:cNvPr id="262" name="Google Shape;262;p27"/>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264" name="Google Shape;264;p27"/>
          <p:cNvSpPr txBox="1"/>
          <p:nvPr/>
        </p:nvSpPr>
        <p:spPr>
          <a:xfrm>
            <a:off x="127262" y="1304989"/>
            <a:ext cx="8137204" cy="3785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chemeClr val="dk1"/>
                </a:solidFill>
                <a:latin typeface="Calibri"/>
                <a:ea typeface="Calibri"/>
                <a:cs typeface="Calibri"/>
                <a:sym typeface="Calibri"/>
              </a:rPr>
              <a:t>Transcripts before release (accessibility) – student workers at first (now pay for transcription).</a:t>
            </a:r>
            <a:endParaRPr dirty="0"/>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dirty="0">
                <a:solidFill>
                  <a:schemeClr val="dk1"/>
                </a:solidFill>
                <a:latin typeface="Calibri"/>
                <a:ea typeface="Calibri"/>
                <a:cs typeface="Calibri"/>
                <a:sym typeface="Calibri"/>
              </a:rPr>
              <a:t>Post episode to web page and Apple Podcasts.  (Please rate us on Apple Podcasts!)</a:t>
            </a:r>
            <a:endParaRPr dirty="0"/>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dirty="0">
                <a:solidFill>
                  <a:schemeClr val="dk1"/>
                </a:solidFill>
                <a:latin typeface="Calibri"/>
                <a:ea typeface="Calibri"/>
                <a:cs typeface="Calibri"/>
                <a:sym typeface="Calibri"/>
              </a:rPr>
              <a:t>Send out tweet (from Twitter handle @</a:t>
            </a:r>
            <a:r>
              <a:rPr lang="en-US" sz="2000" dirty="0" err="1">
                <a:solidFill>
                  <a:schemeClr val="dk1"/>
                </a:solidFill>
                <a:latin typeface="Calibri"/>
                <a:ea typeface="Calibri"/>
                <a:cs typeface="Calibri"/>
                <a:sym typeface="Calibri"/>
              </a:rPr>
              <a:t>statsandstories</a:t>
            </a:r>
            <a:r>
              <a:rPr lang="en-US" sz="2000" dirty="0">
                <a:solidFill>
                  <a:schemeClr val="dk1"/>
                </a:solidFill>
                <a:latin typeface="Calibri"/>
                <a:ea typeface="Calibri"/>
                <a:cs typeface="Calibri"/>
                <a:sym typeface="Calibri"/>
              </a:rPr>
              <a:t> – feel free to follow! Retweets and favorites help)</a:t>
            </a:r>
            <a:endParaRPr dirty="0"/>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dirty="0">
                <a:solidFill>
                  <a:schemeClr val="dk1"/>
                </a:solidFill>
                <a:latin typeface="Calibri"/>
                <a:ea typeface="Calibri"/>
                <a:cs typeface="Calibri"/>
                <a:sym typeface="Calibri"/>
              </a:rPr>
              <a:t>Broadcast email to interested colleagues (ASA, ISI, others)</a:t>
            </a:r>
            <a:endParaRPr dirty="0"/>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dirty="0">
                <a:solidFill>
                  <a:schemeClr val="dk1"/>
                </a:solidFill>
                <a:latin typeface="Calibri"/>
                <a:ea typeface="Calibri"/>
                <a:cs typeface="Calibri"/>
                <a:sym typeface="Calibri"/>
              </a:rPr>
              <a:t>Can’t track iTunes subscriptions but Google Analytics on www.statsandstories.net</a:t>
            </a:r>
            <a:endParaRPr sz="2000" dirty="0">
              <a:solidFill>
                <a:schemeClr val="dk1"/>
              </a:solidFill>
              <a:latin typeface="Calibri"/>
              <a:ea typeface="Calibri"/>
              <a:cs typeface="Calibri"/>
              <a:sym typeface="Calibri"/>
            </a:endParaRPr>
          </a:p>
        </p:txBody>
      </p:sp>
      <p:sp>
        <p:nvSpPr>
          <p:cNvPr id="265" name="Google Shape;265;p27"/>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8"/>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28"/>
          <p:cNvSpPr txBox="1"/>
          <p:nvPr/>
        </p:nvSpPr>
        <p:spPr>
          <a:xfrm>
            <a:off x="424339" y="536311"/>
            <a:ext cx="778580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Georgia"/>
                <a:ea typeface="Georgia"/>
                <a:cs typeface="Georgia"/>
                <a:sym typeface="Georgia"/>
              </a:rPr>
              <a:t>S+S Checklist for Episode</a:t>
            </a:r>
            <a:endParaRPr sz="2000">
              <a:solidFill>
                <a:schemeClr val="lt1"/>
              </a:solidFill>
              <a:latin typeface="Helvetica Neue"/>
              <a:ea typeface="Helvetica Neue"/>
              <a:cs typeface="Helvetica Neue"/>
              <a:sym typeface="Helvetica Neue"/>
            </a:endParaRPr>
          </a:p>
        </p:txBody>
      </p:sp>
      <p:cxnSp>
        <p:nvCxnSpPr>
          <p:cNvPr id="272" name="Google Shape;272;p28"/>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274" name="Google Shape;274;p28"/>
          <p:cNvSpPr txBox="1"/>
          <p:nvPr/>
        </p:nvSpPr>
        <p:spPr>
          <a:xfrm>
            <a:off x="424339" y="1287225"/>
            <a:ext cx="7785806" cy="35394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IDENTIFYING and PREPARING for guest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Request biosketch from guest + consider title options + questions for person on the street</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BEFORE guest arrives { modify for virtual guests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travel and lodging arrangements for guest</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PACKAGE production* </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PERSON ON THE STREET production*</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DURING guest visit and recording</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Release form signature to guest</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Quick intro to recording studio (e.g. position of mics, water caps)</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AFTER RECORDING but before release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Combine package + person-on-street segments + guest conversation</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    Transcript</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75" name="Google Shape;275;p28"/>
          <p:cNvSpPr/>
          <p:nvPr/>
        </p:nvSpPr>
        <p:spPr>
          <a:xfrm>
            <a:off x="302388" y="1287225"/>
            <a:ext cx="808934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p28"/>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9"/>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29"/>
          <p:cNvSpPr txBox="1"/>
          <p:nvPr/>
        </p:nvSpPr>
        <p:spPr>
          <a:xfrm>
            <a:off x="424339" y="536311"/>
            <a:ext cx="778580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lt1"/>
                </a:solidFill>
                <a:latin typeface="Georgia"/>
                <a:ea typeface="Georgia"/>
                <a:cs typeface="Georgia"/>
                <a:sym typeface="Georgia"/>
              </a:rPr>
              <a:t>S+S Checklist for Episode (continued)</a:t>
            </a:r>
            <a:endParaRPr sz="2000" dirty="0">
              <a:solidFill>
                <a:schemeClr val="lt1"/>
              </a:solidFill>
              <a:latin typeface="Helvetica Neue"/>
              <a:ea typeface="Helvetica Neue"/>
              <a:cs typeface="Helvetica Neue"/>
              <a:sym typeface="Helvetica Neue"/>
            </a:endParaRPr>
          </a:p>
        </p:txBody>
      </p:sp>
      <p:cxnSp>
        <p:nvCxnSpPr>
          <p:cNvPr id="283" name="Google Shape;283;p29"/>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285" name="Google Shape;285;p29"/>
          <p:cNvSpPr txBox="1"/>
          <p:nvPr/>
        </p:nvSpPr>
        <p:spPr>
          <a:xfrm>
            <a:off x="424339" y="1287225"/>
            <a:ext cx="7785806" cy="280076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RELEASE</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Email contacts at Miami, ASA and beyond with announcement</a:t>
            </a: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Twitter (S+S):  tweet episode release</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Facebook (S+S, other):  announce episode release</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Social media from CAS?</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Social media from University?</a:t>
            </a:r>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p:txBody>
      </p:sp>
      <p:sp>
        <p:nvSpPr>
          <p:cNvPr id="286" name="Google Shape;286;p29"/>
          <p:cNvSpPr/>
          <p:nvPr/>
        </p:nvSpPr>
        <p:spPr>
          <a:xfrm>
            <a:off x="302388" y="1287225"/>
            <a:ext cx="808934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29"/>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0"/>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30"/>
          <p:cNvSpPr txBox="1"/>
          <p:nvPr/>
        </p:nvSpPr>
        <p:spPr>
          <a:xfrm>
            <a:off x="424339" y="536311"/>
            <a:ext cx="778580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Georgia"/>
                <a:ea typeface="Georgia"/>
                <a:cs typeface="Georgia"/>
                <a:sym typeface="Georgia"/>
              </a:rPr>
              <a:t>Going live! (2013-middle of 2018)</a:t>
            </a:r>
            <a:endParaRPr sz="2000">
              <a:solidFill>
                <a:schemeClr val="lt1"/>
              </a:solidFill>
              <a:latin typeface="Helvetica Neue"/>
              <a:ea typeface="Helvetica Neue"/>
              <a:cs typeface="Helvetica Neue"/>
              <a:sym typeface="Helvetica Neue"/>
            </a:endParaRPr>
          </a:p>
        </p:txBody>
      </p:sp>
      <p:cxnSp>
        <p:nvCxnSpPr>
          <p:cNvPr id="294" name="Google Shape;294;p30"/>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296" name="Google Shape;296;p30"/>
          <p:cNvSpPr/>
          <p:nvPr/>
        </p:nvSpPr>
        <p:spPr>
          <a:xfrm>
            <a:off x="302388" y="1287225"/>
            <a:ext cx="808934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30"/>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pic>
        <p:nvPicPr>
          <p:cNvPr id="298" name="Google Shape;298;p30"/>
          <p:cNvPicPr preferRelativeResize="0"/>
          <p:nvPr/>
        </p:nvPicPr>
        <p:blipFill rotWithShape="1">
          <a:blip r:embed="rId3">
            <a:alphaModFix/>
          </a:blip>
          <a:srcRect/>
          <a:stretch/>
        </p:blipFill>
        <p:spPr>
          <a:xfrm>
            <a:off x="2806555" y="1200150"/>
            <a:ext cx="3530890" cy="3394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4"/>
          <p:cNvSpPr txBox="1"/>
          <p:nvPr/>
        </p:nvSpPr>
        <p:spPr>
          <a:xfrm>
            <a:off x="424339" y="584794"/>
            <a:ext cx="7785806" cy="584775"/>
          </a:xfrm>
          <a:prstGeom prst="rect">
            <a:avLst/>
          </a:prstGeom>
          <a:noFill/>
          <a:ln>
            <a:noFill/>
          </a:ln>
        </p:spPr>
        <p:txBody>
          <a:bodyPr spcFirstLastPara="1" wrap="square" lIns="91425" tIns="45700" rIns="91425" bIns="45700" anchor="t" anchorCtr="0">
            <a:noAutofit/>
          </a:bodyPr>
          <a:lstStyle/>
          <a:p>
            <a:pPr lvl="0"/>
            <a:r>
              <a:rPr lang="en-US" sz="3200" dirty="0">
                <a:solidFill>
                  <a:schemeClr val="lt1"/>
                </a:solidFill>
                <a:latin typeface="Calibri"/>
                <a:ea typeface="Calibri"/>
                <a:cs typeface="Calibri"/>
                <a:sym typeface="Calibri"/>
              </a:rPr>
              <a:t>Why are you here?* </a:t>
            </a:r>
            <a:endParaRPr sz="3200" dirty="0">
              <a:solidFill>
                <a:schemeClr val="lt1"/>
              </a:solidFill>
              <a:latin typeface="Calibri"/>
              <a:ea typeface="Calibri"/>
              <a:cs typeface="Calibri"/>
              <a:sym typeface="Calibri"/>
            </a:endParaRPr>
          </a:p>
        </p:txBody>
      </p:sp>
      <p:cxnSp>
        <p:nvCxnSpPr>
          <p:cNvPr id="98" name="Google Shape;98;p14"/>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pic>
        <p:nvPicPr>
          <p:cNvPr id="99" name="Google Shape;99;p14" descr="M logo 1.pdf"/>
          <p:cNvPicPr preferRelativeResize="0"/>
          <p:nvPr/>
        </p:nvPicPr>
        <p:blipFill rotWithShape="1">
          <a:blip r:embed="rId3">
            <a:alphaModFix/>
          </a:blip>
          <a:srcRect/>
          <a:stretch/>
        </p:blipFill>
        <p:spPr>
          <a:xfrm>
            <a:off x="8066606" y="4571212"/>
            <a:ext cx="935593" cy="349771"/>
          </a:xfrm>
          <a:prstGeom prst="rect">
            <a:avLst/>
          </a:prstGeom>
          <a:noFill/>
          <a:ln>
            <a:noFill/>
          </a:ln>
        </p:spPr>
      </p:pic>
      <p:sp>
        <p:nvSpPr>
          <p:cNvPr id="100" name="Google Shape;100;p14"/>
          <p:cNvSpPr txBox="1"/>
          <p:nvPr/>
        </p:nvSpPr>
        <p:spPr>
          <a:xfrm>
            <a:off x="397198" y="1313422"/>
            <a:ext cx="8137204" cy="3152979"/>
          </a:xfrm>
          <a:prstGeom prst="rect">
            <a:avLst/>
          </a:prstGeom>
          <a:noFill/>
          <a:ln>
            <a:noFill/>
          </a:ln>
        </p:spPr>
        <p:txBody>
          <a:bodyPr spcFirstLastPara="1" wrap="square" lIns="91425" tIns="45700" rIns="91425" bIns="45700" anchor="t" anchorCtr="0">
            <a:noAutofit/>
          </a:bodyPr>
          <a:lstStyle/>
          <a:p>
            <a:pPr marL="576263" lvl="0" indent="-576263">
              <a:buFont typeface="Arial" panose="020B0604020202020204" pitchFamily="34" charset="0"/>
              <a:buChar char="•"/>
            </a:pPr>
            <a:r>
              <a:rPr lang="en-US" sz="1800" dirty="0">
                <a:solidFill>
                  <a:schemeClr val="dk1"/>
                </a:solidFill>
                <a:latin typeface="Calibri"/>
                <a:ea typeface="Calibri"/>
                <a:cs typeface="Calibri"/>
                <a:sym typeface="Calibri"/>
              </a:rPr>
              <a:t>want to know about the discussion matter of the event</a:t>
            </a:r>
          </a:p>
          <a:p>
            <a:pPr marL="576263" lvl="0" indent="-576263">
              <a:buFont typeface="Arial" panose="020B0604020202020204" pitchFamily="34" charset="0"/>
              <a:buChar char="•"/>
            </a:pPr>
            <a:r>
              <a:rPr lang="en-US" sz="1800" dirty="0">
                <a:solidFill>
                  <a:schemeClr val="dk1"/>
                </a:solidFill>
                <a:latin typeface="Calibri"/>
                <a:ea typeface="Calibri"/>
                <a:cs typeface="Calibri"/>
                <a:sym typeface="Calibri"/>
              </a:rPr>
              <a:t>relates to my current work on revising the Handbook for Statistical Organization</a:t>
            </a:r>
          </a:p>
          <a:p>
            <a:pPr marL="576263" lvl="0" indent="-576263">
              <a:buFont typeface="Arial" panose="020B0604020202020204" pitchFamily="34" charset="0"/>
              <a:buChar char="•"/>
            </a:pPr>
            <a:r>
              <a:rPr lang="en-US" sz="1800" dirty="0">
                <a:solidFill>
                  <a:schemeClr val="dk1"/>
                </a:solidFill>
                <a:latin typeface="Calibri"/>
                <a:ea typeface="Calibri"/>
                <a:cs typeface="Calibri"/>
                <a:sym typeface="Calibri"/>
              </a:rPr>
              <a:t>achieve the better experience and to gathering the latest knowledge. </a:t>
            </a:r>
          </a:p>
          <a:p>
            <a:pPr marL="576263" lvl="0" indent="-576263">
              <a:buFont typeface="Arial" panose="020B0604020202020204" pitchFamily="34" charset="0"/>
              <a:buChar char="•"/>
            </a:pPr>
            <a:r>
              <a:rPr lang="en-US" sz="1800" dirty="0">
                <a:solidFill>
                  <a:schemeClr val="dk1"/>
                </a:solidFill>
                <a:latin typeface="Calibri"/>
                <a:ea typeface="Calibri"/>
                <a:cs typeface="Calibri"/>
                <a:sym typeface="Calibri"/>
              </a:rPr>
              <a:t>To participate / ISI member</a:t>
            </a:r>
          </a:p>
          <a:p>
            <a:pPr marL="576263" lvl="0" indent="-576263">
              <a:buFont typeface="Arial" panose="020B0604020202020204" pitchFamily="34" charset="0"/>
              <a:buChar char="•"/>
            </a:pPr>
            <a:r>
              <a:rPr lang="en-US" sz="1800" dirty="0">
                <a:solidFill>
                  <a:schemeClr val="dk1"/>
                </a:solidFill>
                <a:latin typeface="Calibri"/>
                <a:ea typeface="Calibri"/>
                <a:cs typeface="Calibri"/>
                <a:sym typeface="Calibri"/>
              </a:rPr>
              <a:t>It is important for us … to learn about Effective Communication of Statistics.</a:t>
            </a:r>
          </a:p>
          <a:p>
            <a:pPr marL="576263" lvl="0" indent="-576263">
              <a:buFont typeface="Arial" panose="020B0604020202020204" pitchFamily="34" charset="0"/>
              <a:buChar char="•"/>
            </a:pPr>
            <a:endParaRPr lang="en-US" sz="1800" dirty="0">
              <a:solidFill>
                <a:schemeClr val="dk1"/>
              </a:solidFill>
              <a:latin typeface="Calibri"/>
              <a:ea typeface="Calibri"/>
              <a:cs typeface="Calibri"/>
              <a:sym typeface="Calibri"/>
            </a:endParaRPr>
          </a:p>
          <a:p>
            <a:pPr marL="576263" lvl="0" indent="-576263">
              <a:buFont typeface="Arial" panose="020B0604020202020204" pitchFamily="34" charset="0"/>
              <a:buChar char="•"/>
            </a:pPr>
            <a:endParaRPr lang="en-US" sz="1800" dirty="0">
              <a:solidFill>
                <a:schemeClr val="dk1"/>
              </a:solidFill>
              <a:latin typeface="Calibri"/>
              <a:ea typeface="Calibri"/>
              <a:cs typeface="Calibri"/>
              <a:sym typeface="Calibri"/>
            </a:endParaRPr>
          </a:p>
          <a:p>
            <a:pPr lvl="0"/>
            <a:r>
              <a:rPr lang="en-US" sz="1800" dirty="0">
                <a:solidFill>
                  <a:schemeClr val="dk1"/>
                </a:solidFill>
                <a:latin typeface="Calibri"/>
                <a:ea typeface="Calibri"/>
                <a:cs typeface="Calibri"/>
                <a:sym typeface="Calibri"/>
              </a:rPr>
              <a:t>* Voluntary response sample to Google form (n=8) – no claims of generalizability [hey, I’m a statistician :-) and I need to identify limitations of my studies]</a:t>
            </a:r>
          </a:p>
          <a:p>
            <a:pPr lvl="0"/>
            <a:endParaRPr lang="en-US" sz="1600" dirty="0">
              <a:solidFill>
                <a:schemeClr val="dk1"/>
              </a:solidFill>
              <a:latin typeface="Calibri"/>
              <a:ea typeface="Calibri"/>
              <a:cs typeface="Calibri"/>
              <a:sym typeface="Calibri"/>
            </a:endParaRPr>
          </a:p>
          <a:p>
            <a:pPr lvl="0"/>
            <a:endParaRPr sz="16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144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1"/>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31"/>
          <p:cNvSpPr txBox="1"/>
          <p:nvPr/>
        </p:nvSpPr>
        <p:spPr>
          <a:xfrm>
            <a:off x="424339" y="584794"/>
            <a:ext cx="7785806" cy="461665"/>
          </a:xfrm>
          <a:prstGeom prst="rect">
            <a:avLst/>
          </a:prstGeom>
          <a:noFill/>
          <a:ln>
            <a:noFill/>
          </a:ln>
        </p:spPr>
        <p:txBody>
          <a:bodyPr spcFirstLastPara="1" wrap="square" lIns="91425" tIns="45700" rIns="91425" bIns="45700" anchor="t" anchorCtr="0">
            <a:noAutofit/>
          </a:bodyPr>
          <a:lstStyle/>
          <a:p>
            <a:pPr lvl="0"/>
            <a:r>
              <a:rPr lang="en-US" sz="2400" dirty="0">
                <a:solidFill>
                  <a:schemeClr val="lt1"/>
                </a:solidFill>
                <a:latin typeface="Georgia"/>
                <a:ea typeface="Georgia"/>
                <a:cs typeface="Georgia"/>
                <a:sym typeface="Georgia"/>
              </a:rPr>
              <a:t>S+S: </a:t>
            </a:r>
            <a:r>
              <a:rPr lang="en-US" sz="2400" dirty="0">
                <a:solidFill>
                  <a:schemeClr val="lt1"/>
                </a:solidFill>
                <a:latin typeface="Calibri"/>
                <a:ea typeface="Calibri"/>
                <a:cs typeface="Calibri"/>
                <a:sym typeface="Calibri"/>
              </a:rPr>
              <a:t>Evolution– to present form</a:t>
            </a:r>
            <a:endParaRPr sz="2000" dirty="0">
              <a:solidFill>
                <a:schemeClr val="lt1"/>
              </a:solidFill>
              <a:latin typeface="Calibri"/>
              <a:ea typeface="Calibri"/>
              <a:cs typeface="Calibri"/>
              <a:sym typeface="Calibri"/>
            </a:endParaRPr>
          </a:p>
        </p:txBody>
      </p:sp>
      <p:cxnSp>
        <p:nvCxnSpPr>
          <p:cNvPr id="305" name="Google Shape;305;p31"/>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307" name="Google Shape;307;p31"/>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8" name="Google Shape;308;p31"/>
          <p:cNvSpPr txBox="1"/>
          <p:nvPr/>
        </p:nvSpPr>
        <p:spPr>
          <a:xfrm>
            <a:off x="296091" y="1254078"/>
            <a:ext cx="8095637" cy="31393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Partnership with American Statistical Association (ASA) – President Barry Nussbaum</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Benefits: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Budget for transcriptions + Hiring part-time producer!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Connection with speakers introduced by a professional society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Promotion of program by ASA (ISI also promotes!)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Connection to ASA-RSS </a:t>
            </a:r>
            <a:r>
              <a:rPr lang="en-US" sz="1800" i="1">
                <a:solidFill>
                  <a:schemeClr val="dk1"/>
                </a:solidFill>
                <a:latin typeface="Calibri"/>
                <a:ea typeface="Calibri"/>
                <a:cs typeface="Calibri"/>
                <a:sym typeface="Calibri"/>
              </a:rPr>
              <a:t>Significance</a:t>
            </a:r>
            <a:r>
              <a:rPr lang="en-US" sz="1800">
                <a:solidFill>
                  <a:schemeClr val="dk1"/>
                </a:solidFill>
                <a:latin typeface="Calibri"/>
                <a:ea typeface="Calibri"/>
                <a:cs typeface="Calibri"/>
                <a:sym typeface="Calibri"/>
              </a:rPr>
              <a:t> editor – joint promotion of authors/guests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Challenge: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more frequent and regular release of episodes:  move from every 6 weeks to 2 weeks!</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Lessons from the professionals? Science Friday visit – regular release and website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2"/>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32"/>
          <p:cNvSpPr txBox="1"/>
          <p:nvPr/>
        </p:nvSpPr>
        <p:spPr>
          <a:xfrm>
            <a:off x="424339" y="536311"/>
            <a:ext cx="778580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Georgia"/>
                <a:ea typeface="Georgia"/>
                <a:cs typeface="Georgia"/>
                <a:sym typeface="Georgia"/>
              </a:rPr>
              <a:t>Connected to public radio in the US (WYSO)</a:t>
            </a:r>
            <a:endParaRPr sz="2000">
              <a:solidFill>
                <a:schemeClr val="lt1"/>
              </a:solidFill>
              <a:latin typeface="Helvetica Neue"/>
              <a:ea typeface="Helvetica Neue"/>
              <a:cs typeface="Helvetica Neue"/>
              <a:sym typeface="Helvetica Neue"/>
            </a:endParaRPr>
          </a:p>
        </p:txBody>
      </p:sp>
      <p:cxnSp>
        <p:nvCxnSpPr>
          <p:cNvPr id="315" name="Google Shape;315;p32"/>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317" name="Google Shape;317;p32"/>
          <p:cNvSpPr/>
          <p:nvPr/>
        </p:nvSpPr>
        <p:spPr>
          <a:xfrm>
            <a:off x="302388" y="1287225"/>
            <a:ext cx="808934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32"/>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pic>
        <p:nvPicPr>
          <p:cNvPr id="319" name="Google Shape;319;p32"/>
          <p:cNvPicPr preferRelativeResize="0"/>
          <p:nvPr/>
        </p:nvPicPr>
        <p:blipFill rotWithShape="1">
          <a:blip r:embed="rId3">
            <a:alphaModFix/>
          </a:blip>
          <a:srcRect/>
          <a:stretch/>
        </p:blipFill>
        <p:spPr>
          <a:xfrm>
            <a:off x="1224064" y="1249827"/>
            <a:ext cx="5847296" cy="367115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3"/>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33"/>
          <p:cNvSpPr txBox="1"/>
          <p:nvPr/>
        </p:nvSpPr>
        <p:spPr>
          <a:xfrm>
            <a:off x="424339" y="584794"/>
            <a:ext cx="778580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Calibri"/>
                <a:ea typeface="Calibri"/>
                <a:cs typeface="Calibri"/>
                <a:sym typeface="Calibri"/>
              </a:rPr>
              <a:t>3.  Evolution– to present form</a:t>
            </a:r>
            <a:endParaRPr sz="2000">
              <a:solidFill>
                <a:schemeClr val="lt1"/>
              </a:solidFill>
              <a:latin typeface="Calibri"/>
              <a:ea typeface="Calibri"/>
              <a:cs typeface="Calibri"/>
              <a:sym typeface="Calibri"/>
            </a:endParaRPr>
          </a:p>
        </p:txBody>
      </p:sp>
      <p:cxnSp>
        <p:nvCxnSpPr>
          <p:cNvPr id="326" name="Google Shape;326;p33"/>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328" name="Google Shape;328;p33"/>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9" name="Google Shape;329;p33"/>
          <p:cNvSpPr txBox="1"/>
          <p:nvPr/>
        </p:nvSpPr>
        <p:spPr>
          <a:xfrm>
            <a:off x="254524" y="1470228"/>
            <a:ext cx="4345756" cy="3416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Visit </a:t>
            </a:r>
            <a:r>
              <a:rPr lang="en-US" sz="2400" u="sng" dirty="0">
                <a:solidFill>
                  <a:schemeClr val="hlink"/>
                </a:solidFill>
                <a:latin typeface="Calibri"/>
                <a:ea typeface="Calibri"/>
                <a:cs typeface="Calibri"/>
                <a:sym typeface="Calibri"/>
                <a:hlinkClick r:id="rId3"/>
              </a:rPr>
              <a:t>www.statsandstories.net</a:t>
            </a:r>
            <a:r>
              <a:rPr lang="en-US" sz="2400" dirty="0">
                <a:solidFill>
                  <a:schemeClr val="dk1"/>
                </a:solidFill>
                <a:latin typeface="Calibri"/>
                <a:ea typeface="Calibri"/>
                <a:cs typeface="Calibri"/>
                <a:sym typeface="Calibri"/>
              </a:rPr>
              <a:t> and you will see:</a:t>
            </a:r>
            <a:endParaRPr dirty="0"/>
          </a:p>
          <a:p>
            <a:pPr marL="285750" marR="0" lvl="0" indent="-28575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A carousel of our latest episodes (images: pexels.com)</a:t>
            </a:r>
            <a:endParaRPr dirty="0"/>
          </a:p>
          <a:p>
            <a:pPr marL="285750" marR="0" lvl="0" indent="-28575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A list of topics that we cover</a:t>
            </a:r>
            <a:endParaRPr dirty="0"/>
          </a:p>
          <a:p>
            <a:pPr marL="285750" marR="0" lvl="0" indent="-28575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A back catalog of all of our previous episodes</a:t>
            </a:r>
            <a:endParaRPr dirty="0"/>
          </a:p>
          <a:p>
            <a:pPr marL="285750" marR="0" lvl="0" indent="-28575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Connection to our </a:t>
            </a:r>
            <a:r>
              <a:rPr lang="en-US" sz="2400" dirty="0" err="1">
                <a:solidFill>
                  <a:schemeClr val="dk1"/>
                </a:solidFill>
                <a:latin typeface="Calibri"/>
                <a:ea typeface="Calibri"/>
                <a:cs typeface="Calibri"/>
                <a:sym typeface="Calibri"/>
              </a:rPr>
              <a:t>Soundcloud</a:t>
            </a:r>
            <a:r>
              <a:rPr lang="en-US" sz="2400" dirty="0">
                <a:solidFill>
                  <a:schemeClr val="dk1"/>
                </a:solidFill>
                <a:latin typeface="Calibri"/>
                <a:ea typeface="Calibri"/>
                <a:cs typeface="Calibri"/>
                <a:sym typeface="Calibri"/>
              </a:rPr>
              <a:t> and Twitter</a:t>
            </a:r>
            <a:endParaRPr dirty="0"/>
          </a:p>
        </p:txBody>
      </p:sp>
      <p:pic>
        <p:nvPicPr>
          <p:cNvPr id="330" name="Google Shape;330;p33"/>
          <p:cNvPicPr preferRelativeResize="0"/>
          <p:nvPr/>
        </p:nvPicPr>
        <p:blipFill rotWithShape="1">
          <a:blip r:embed="rId4">
            <a:alphaModFix/>
          </a:blip>
          <a:srcRect/>
          <a:stretch/>
        </p:blipFill>
        <p:spPr>
          <a:xfrm>
            <a:off x="4980411" y="61959"/>
            <a:ext cx="3458334" cy="482458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4"/>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34"/>
          <p:cNvSpPr txBox="1"/>
          <p:nvPr/>
        </p:nvSpPr>
        <p:spPr>
          <a:xfrm>
            <a:off x="424339" y="584794"/>
            <a:ext cx="778580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Calibri"/>
                <a:ea typeface="Calibri"/>
                <a:cs typeface="Calibri"/>
                <a:sym typeface="Calibri"/>
              </a:rPr>
              <a:t>3.  Evolution– mini rebrand</a:t>
            </a:r>
            <a:endParaRPr sz="2000">
              <a:solidFill>
                <a:schemeClr val="lt1"/>
              </a:solidFill>
              <a:latin typeface="Calibri"/>
              <a:ea typeface="Calibri"/>
              <a:cs typeface="Calibri"/>
              <a:sym typeface="Calibri"/>
            </a:endParaRPr>
          </a:p>
        </p:txBody>
      </p:sp>
      <p:cxnSp>
        <p:nvCxnSpPr>
          <p:cNvPr id="337" name="Google Shape;337;p34"/>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339" name="Google Shape;339;p34"/>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0" name="Google Shape;340;p34"/>
          <p:cNvSpPr txBox="1"/>
          <p:nvPr/>
        </p:nvSpPr>
        <p:spPr>
          <a:xfrm>
            <a:off x="254524" y="1470228"/>
            <a:ext cx="4345756" cy="2677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We are able to more modernize our output </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Changed our logo</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Moved the backlog to SoundCloud</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Using our Twitter account in a more engaging way</a:t>
            </a:r>
            <a:endParaRPr/>
          </a:p>
        </p:txBody>
      </p:sp>
      <p:pic>
        <p:nvPicPr>
          <p:cNvPr id="341" name="Google Shape;341;p34"/>
          <p:cNvPicPr preferRelativeResize="0"/>
          <p:nvPr/>
        </p:nvPicPr>
        <p:blipFill rotWithShape="1">
          <a:blip r:embed="rId3">
            <a:alphaModFix/>
          </a:blip>
          <a:srcRect/>
          <a:stretch/>
        </p:blipFill>
        <p:spPr>
          <a:xfrm>
            <a:off x="4721274" y="1216683"/>
            <a:ext cx="3488871" cy="348887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5"/>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35"/>
          <p:cNvSpPr txBox="1"/>
          <p:nvPr/>
        </p:nvSpPr>
        <p:spPr>
          <a:xfrm>
            <a:off x="424339" y="584794"/>
            <a:ext cx="7785806" cy="461665"/>
          </a:xfrm>
          <a:prstGeom prst="rect">
            <a:avLst/>
          </a:prstGeom>
          <a:noFill/>
          <a:ln>
            <a:noFill/>
          </a:ln>
        </p:spPr>
        <p:txBody>
          <a:bodyPr spcFirstLastPara="1" wrap="square" lIns="91425" tIns="45700" rIns="91425" bIns="45700" anchor="t" anchorCtr="0">
            <a:noAutofit/>
          </a:bodyPr>
          <a:lstStyle/>
          <a:p>
            <a:pPr lvl="0"/>
            <a:r>
              <a:rPr lang="en-US" sz="2400" dirty="0">
                <a:solidFill>
                  <a:schemeClr val="lt1"/>
                </a:solidFill>
                <a:latin typeface="Georgia"/>
                <a:ea typeface="Georgia"/>
                <a:cs typeface="Georgia"/>
                <a:sym typeface="Georgia"/>
              </a:rPr>
              <a:t>S+S: </a:t>
            </a:r>
            <a:r>
              <a:rPr lang="en-US" sz="2400" dirty="0">
                <a:solidFill>
                  <a:schemeClr val="lt1"/>
                </a:solidFill>
                <a:latin typeface="Calibri"/>
                <a:ea typeface="Calibri"/>
                <a:cs typeface="Calibri"/>
                <a:sym typeface="Calibri"/>
              </a:rPr>
              <a:t>Evolution– topics covered?</a:t>
            </a:r>
            <a:endParaRPr sz="2000" dirty="0">
              <a:solidFill>
                <a:schemeClr val="lt1"/>
              </a:solidFill>
              <a:latin typeface="Calibri"/>
              <a:ea typeface="Calibri"/>
              <a:cs typeface="Calibri"/>
              <a:sym typeface="Calibri"/>
            </a:endParaRPr>
          </a:p>
        </p:txBody>
      </p:sp>
      <p:cxnSp>
        <p:nvCxnSpPr>
          <p:cNvPr id="348" name="Google Shape;348;p35"/>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350" name="Google Shape;350;p35"/>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44</a:t>
            </a:fld>
            <a:endParaRPr/>
          </a:p>
        </p:txBody>
      </p:sp>
      <p:sp>
        <p:nvSpPr>
          <p:cNvPr id="351" name="Google Shape;351;p35"/>
          <p:cNvSpPr txBox="1"/>
          <p:nvPr/>
        </p:nvSpPr>
        <p:spPr>
          <a:xfrm>
            <a:off x="397198" y="1331483"/>
            <a:ext cx="8137204" cy="3785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Broad range of topics and guests …</a:t>
            </a:r>
            <a:endParaRPr dirty="0"/>
          </a:p>
          <a:p>
            <a:pPr marL="342900" lvl="0" indent="-342900">
              <a:buClr>
                <a:schemeClr val="dk1"/>
              </a:buClr>
              <a:buSzPts val="2400"/>
              <a:buFont typeface="Arial"/>
              <a:buChar char="•"/>
            </a:pPr>
            <a:r>
              <a:rPr lang="en-US" sz="2400" i="1" dirty="0">
                <a:solidFill>
                  <a:schemeClr val="dk1"/>
                </a:solidFill>
                <a:latin typeface="Calibri"/>
                <a:ea typeface="Calibri"/>
                <a:cs typeface="Calibri"/>
                <a:sym typeface="Calibri"/>
              </a:rPr>
              <a:t>Significance</a:t>
            </a:r>
            <a:r>
              <a:rPr lang="en-US" sz="2400" dirty="0">
                <a:solidFill>
                  <a:schemeClr val="dk1"/>
                </a:solidFill>
                <a:latin typeface="Calibri"/>
                <a:ea typeface="Calibri"/>
                <a:cs typeface="Calibri"/>
                <a:sym typeface="Calibri"/>
              </a:rPr>
              <a:t> featured authors – 53 (P. </a:t>
            </a:r>
            <a:r>
              <a:rPr lang="en-US" sz="2400" dirty="0" err="1">
                <a:solidFill>
                  <a:schemeClr val="dk1"/>
                </a:solidFill>
                <a:latin typeface="Calibri"/>
                <a:ea typeface="Calibri"/>
                <a:cs typeface="Calibri"/>
                <a:sym typeface="Calibri"/>
              </a:rPr>
              <a:t>Guttorp</a:t>
            </a:r>
            <a:r>
              <a:rPr lang="en-US" sz="2400" dirty="0">
                <a:solidFill>
                  <a:schemeClr val="dk1"/>
                </a:solidFill>
                <a:latin typeface="Calibri"/>
                <a:ea typeface="Calibri"/>
                <a:cs typeface="Calibri"/>
                <a:sym typeface="Calibri"/>
              </a:rPr>
              <a:t>), 63 (N. </a:t>
            </a:r>
            <a:r>
              <a:rPr lang="en-US" sz="2400" dirty="0" err="1">
                <a:solidFill>
                  <a:schemeClr val="dk1"/>
                </a:solidFill>
                <a:latin typeface="Calibri"/>
                <a:ea typeface="Calibri"/>
                <a:cs typeface="Calibri"/>
                <a:sym typeface="Calibri"/>
              </a:rPr>
              <a:t>Thieme</a:t>
            </a:r>
            <a:r>
              <a:rPr lang="en-US" sz="2400" dirty="0">
                <a:solidFill>
                  <a:schemeClr val="dk1"/>
                </a:solidFill>
                <a:latin typeface="Calibri"/>
                <a:ea typeface="Calibri"/>
                <a:cs typeface="Calibri"/>
                <a:sym typeface="Calibri"/>
              </a:rPr>
              <a:t>), 59 (L. </a:t>
            </a:r>
            <a:r>
              <a:rPr lang="en-US" sz="2400" dirty="0" err="1">
                <a:solidFill>
                  <a:schemeClr val="dk1"/>
                </a:solidFill>
                <a:latin typeface="Calibri"/>
                <a:ea typeface="Calibri"/>
                <a:cs typeface="Calibri"/>
                <a:sym typeface="Calibri"/>
              </a:rPr>
              <a:t>Bornn</a:t>
            </a:r>
            <a:r>
              <a:rPr lang="en-US" sz="2400" dirty="0">
                <a:solidFill>
                  <a:schemeClr val="dk1"/>
                </a:solidFill>
                <a:latin typeface="Calibri"/>
                <a:ea typeface="Calibri"/>
                <a:cs typeface="Calibri"/>
                <a:sym typeface="Calibri"/>
              </a:rPr>
              <a:t>), 60/66 (A. Georgiou), 91 (A. </a:t>
            </a:r>
            <a:r>
              <a:rPr lang="en-US" sz="2400" dirty="0" err="1">
                <a:solidFill>
                  <a:schemeClr val="dk1"/>
                </a:solidFill>
                <a:latin typeface="Calibri"/>
                <a:ea typeface="Calibri"/>
                <a:cs typeface="Calibri"/>
                <a:sym typeface="Calibri"/>
              </a:rPr>
              <a:t>Carriquiry</a:t>
            </a:r>
            <a:r>
              <a:rPr lang="en-US" sz="2400"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Sports – 1, 18, 21, ... 59, 80</a:t>
            </a:r>
            <a:endParaRPr sz="24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Health - 3, 5, 8, 9, 15, 26, 27</a:t>
            </a:r>
            <a:endParaRPr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Politics – 29, 51, 66, ..., 90, 92</a:t>
            </a:r>
            <a:endParaRPr sz="24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Journalists – 12, 16, 17, 18, 19, 29, ... 61, 71, 81</a:t>
            </a:r>
            <a:endParaRPr sz="24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Statisticians – 1, 2, 4, 8, 9, 11, 13, 15, 19, 20, 21, 26, 27, 31, 32, 35, 36, 37, 44, 45, 46, 48,52, 53, 54, 59, 62, 65, 66, 68</a:t>
            </a:r>
            <a:endParaRPr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Miami Guests – 3, 6, 22, 23, 24, 25</a:t>
            </a:r>
            <a:endParaRPr sz="2400" dirty="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6"/>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36"/>
          <p:cNvSpPr txBox="1"/>
          <p:nvPr/>
        </p:nvSpPr>
        <p:spPr>
          <a:xfrm>
            <a:off x="424339" y="584794"/>
            <a:ext cx="7785806" cy="461665"/>
          </a:xfrm>
          <a:prstGeom prst="rect">
            <a:avLst/>
          </a:prstGeom>
          <a:noFill/>
          <a:ln>
            <a:noFill/>
          </a:ln>
        </p:spPr>
        <p:txBody>
          <a:bodyPr spcFirstLastPara="1" wrap="square" lIns="91425" tIns="45700" rIns="91425" bIns="45700" anchor="t" anchorCtr="0">
            <a:noAutofit/>
          </a:bodyPr>
          <a:lstStyle/>
          <a:p>
            <a:pPr lvl="0"/>
            <a:r>
              <a:rPr lang="en-US" sz="2400" dirty="0">
                <a:solidFill>
                  <a:schemeClr val="lt1"/>
                </a:solidFill>
                <a:latin typeface="Georgia"/>
                <a:ea typeface="Georgia"/>
                <a:cs typeface="Georgia"/>
                <a:sym typeface="Georgia"/>
              </a:rPr>
              <a:t>S+S: </a:t>
            </a:r>
            <a:r>
              <a:rPr lang="en-US" sz="2400" dirty="0">
                <a:solidFill>
                  <a:schemeClr val="lt1"/>
                </a:solidFill>
                <a:latin typeface="Calibri"/>
                <a:ea typeface="Calibri"/>
                <a:cs typeface="Calibri"/>
                <a:sym typeface="Calibri"/>
              </a:rPr>
              <a:t>Evolution– changes from start</a:t>
            </a:r>
            <a:endParaRPr sz="2000" dirty="0">
              <a:solidFill>
                <a:schemeClr val="lt1"/>
              </a:solidFill>
              <a:latin typeface="Calibri"/>
              <a:ea typeface="Calibri"/>
              <a:cs typeface="Calibri"/>
              <a:sym typeface="Calibri"/>
            </a:endParaRPr>
          </a:p>
        </p:txBody>
      </p:sp>
      <p:cxnSp>
        <p:nvCxnSpPr>
          <p:cNvPr id="358" name="Google Shape;358;p36"/>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360" name="Google Shape;360;p36"/>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1" name="Google Shape;361;p36"/>
          <p:cNvSpPr txBox="1"/>
          <p:nvPr/>
        </p:nvSpPr>
        <p:spPr>
          <a:xfrm>
            <a:off x="297775" y="1357850"/>
            <a:ext cx="8074800" cy="3412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New moderator (Bob Long retired) - Welcome Rosemary Pennington (public radio and podcast experience!)</a:t>
            </a:r>
            <a:endParaRPr sz="24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Partnership with ASA (part of ASA presidential initiatives)</a:t>
            </a:r>
            <a:endParaRPr dirty="0"/>
          </a:p>
          <a:p>
            <a:pPr marL="800100" marR="0" lvl="1" indent="-34290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Funding to support transcription</a:t>
            </a:r>
            <a:endParaRPr dirty="0"/>
          </a:p>
          <a:p>
            <a:pPr marL="800100" marR="0" lvl="1" indent="-34290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Increased frequency of program release</a:t>
            </a:r>
            <a:endParaRPr dirty="0"/>
          </a:p>
          <a:p>
            <a:pPr marL="1257300" marR="0" lvl="2" indent="-34290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(S+SS introduced)</a:t>
            </a:r>
            <a:endParaRPr dirty="0"/>
          </a:p>
          <a:p>
            <a:pPr marL="800100" marR="0" lvl="1" indent="-342900" algn="l" rtl="0">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Promotion (Twitter+)</a:t>
            </a: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6846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7"/>
          <p:cNvSpPr/>
          <p:nvPr/>
        </p:nvSpPr>
        <p:spPr>
          <a:xfrm>
            <a:off x="0" y="492513"/>
            <a:ext cx="8391600" cy="6462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7" name="Google Shape;367;p37"/>
          <p:cNvSpPr txBox="1"/>
          <p:nvPr/>
        </p:nvSpPr>
        <p:spPr>
          <a:xfrm>
            <a:off x="424339" y="584794"/>
            <a:ext cx="7785900" cy="461700"/>
          </a:xfrm>
          <a:prstGeom prst="rect">
            <a:avLst/>
          </a:prstGeom>
          <a:noFill/>
          <a:ln>
            <a:noFill/>
          </a:ln>
        </p:spPr>
        <p:txBody>
          <a:bodyPr spcFirstLastPara="1" wrap="square" lIns="91425" tIns="45700" rIns="91425" bIns="45700" anchor="t" anchorCtr="0">
            <a:noAutofit/>
          </a:bodyPr>
          <a:lstStyle/>
          <a:p>
            <a:pPr lvl="0"/>
            <a:r>
              <a:rPr lang="en-US" sz="2400" dirty="0">
                <a:solidFill>
                  <a:schemeClr val="lt1"/>
                </a:solidFill>
                <a:latin typeface="Georgia"/>
                <a:ea typeface="Georgia"/>
                <a:cs typeface="Georgia"/>
                <a:sym typeface="Georgia"/>
              </a:rPr>
              <a:t>S+S: </a:t>
            </a:r>
            <a:r>
              <a:rPr lang="en-US" sz="2400" dirty="0">
                <a:solidFill>
                  <a:schemeClr val="lt1"/>
                </a:solidFill>
                <a:latin typeface="Calibri"/>
                <a:ea typeface="Calibri"/>
                <a:cs typeface="Calibri"/>
                <a:sym typeface="Calibri"/>
              </a:rPr>
              <a:t>Evolution– frequency of episodes</a:t>
            </a:r>
            <a:endParaRPr sz="2000" dirty="0">
              <a:solidFill>
                <a:schemeClr val="lt1"/>
              </a:solidFill>
              <a:latin typeface="Calibri"/>
              <a:ea typeface="Calibri"/>
              <a:cs typeface="Calibri"/>
              <a:sym typeface="Calibri"/>
            </a:endParaRPr>
          </a:p>
        </p:txBody>
      </p:sp>
      <p:cxnSp>
        <p:nvCxnSpPr>
          <p:cNvPr id="368" name="Google Shape;368;p37"/>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370" name="Google Shape;370;p37"/>
          <p:cNvSpPr txBox="1">
            <a:spLocks noGrp="1"/>
          </p:cNvSpPr>
          <p:nvPr>
            <p:ph type="sldNum" idx="12"/>
          </p:nvPr>
        </p:nvSpPr>
        <p:spPr>
          <a:xfrm>
            <a:off x="6553200" y="4767264"/>
            <a:ext cx="2133600" cy="27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1" name="Google Shape;371;p37"/>
          <p:cNvSpPr txBox="1"/>
          <p:nvPr/>
        </p:nvSpPr>
        <p:spPr>
          <a:xfrm>
            <a:off x="297775" y="1357850"/>
            <a:ext cx="8074800" cy="3412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With more funding and growth we were able to up the amount of episodes and increase both audience participation as well as book more high profile guests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372" name="Google Shape;372;p37"/>
          <p:cNvPicPr preferRelativeResize="0"/>
          <p:nvPr/>
        </p:nvPicPr>
        <p:blipFill>
          <a:blip r:embed="rId3">
            <a:alphaModFix/>
          </a:blip>
          <a:stretch>
            <a:fillRect/>
          </a:stretch>
        </p:blipFill>
        <p:spPr>
          <a:xfrm>
            <a:off x="220150" y="2642599"/>
            <a:ext cx="7951302" cy="2124675"/>
          </a:xfrm>
          <a:prstGeom prst="rect">
            <a:avLst/>
          </a:prstGeom>
          <a:noFill/>
          <a:ln>
            <a:noFill/>
          </a:ln>
        </p:spPr>
      </p:pic>
    </p:spTree>
    <p:extLst>
      <p:ext uri="{BB962C8B-B14F-4D97-AF65-F5344CB8AC3E}">
        <p14:creationId xmlns:p14="http://schemas.microsoft.com/office/powerpoint/2010/main" val="1906318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7"/>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8" name="Google Shape;368;p37"/>
          <p:cNvSpPr txBox="1"/>
          <p:nvPr/>
        </p:nvSpPr>
        <p:spPr>
          <a:xfrm>
            <a:off x="424339" y="584794"/>
            <a:ext cx="7785806" cy="461665"/>
          </a:xfrm>
          <a:prstGeom prst="rect">
            <a:avLst/>
          </a:prstGeom>
          <a:noFill/>
          <a:ln>
            <a:noFill/>
          </a:ln>
        </p:spPr>
        <p:txBody>
          <a:bodyPr spcFirstLastPara="1" wrap="square" lIns="91425" tIns="45700" rIns="91425" bIns="45700" anchor="t" anchorCtr="0">
            <a:noAutofit/>
          </a:bodyPr>
          <a:lstStyle/>
          <a:p>
            <a:pPr lvl="0"/>
            <a:r>
              <a:rPr lang="en-US" sz="2400" dirty="0">
                <a:solidFill>
                  <a:schemeClr val="lt1"/>
                </a:solidFill>
                <a:latin typeface="Georgia"/>
                <a:ea typeface="Georgia"/>
                <a:cs typeface="Georgia"/>
                <a:sym typeface="Georgia"/>
              </a:rPr>
              <a:t>S+S: </a:t>
            </a:r>
            <a:r>
              <a:rPr lang="en-US" sz="2400" dirty="0">
                <a:solidFill>
                  <a:schemeClr val="lt1"/>
                </a:solidFill>
                <a:latin typeface="Calibri"/>
                <a:ea typeface="Calibri"/>
                <a:cs typeface="Calibri"/>
                <a:sym typeface="Calibri"/>
              </a:rPr>
              <a:t>Evolution– current state</a:t>
            </a:r>
            <a:endParaRPr sz="2000" dirty="0">
              <a:solidFill>
                <a:schemeClr val="lt1"/>
              </a:solidFill>
              <a:latin typeface="Calibri"/>
              <a:ea typeface="Calibri"/>
              <a:cs typeface="Calibri"/>
              <a:sym typeface="Calibri"/>
            </a:endParaRPr>
          </a:p>
        </p:txBody>
      </p:sp>
      <p:cxnSp>
        <p:nvCxnSpPr>
          <p:cNvPr id="369" name="Google Shape;369;p37"/>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371" name="Google Shape;371;p37"/>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2" name="Google Shape;372;p37"/>
          <p:cNvSpPr txBox="1"/>
          <p:nvPr/>
        </p:nvSpPr>
        <p:spPr>
          <a:xfrm>
            <a:off x="245815" y="1470228"/>
            <a:ext cx="8314710" cy="267765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All guests virtual (audio quality still good – interaction tougher)</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Target:  One episode per week</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External transcription services and hiring a part-time producer  </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8"/>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 name="Google Shape;378;p38"/>
          <p:cNvSpPr txBox="1"/>
          <p:nvPr/>
        </p:nvSpPr>
        <p:spPr>
          <a:xfrm>
            <a:off x="424339" y="584794"/>
            <a:ext cx="7785806" cy="461665"/>
          </a:xfrm>
          <a:prstGeom prst="rect">
            <a:avLst/>
          </a:prstGeom>
          <a:noFill/>
          <a:ln>
            <a:noFill/>
          </a:ln>
        </p:spPr>
        <p:txBody>
          <a:bodyPr spcFirstLastPara="1" wrap="square" lIns="91425" tIns="45700" rIns="91425" bIns="45700" anchor="t" anchorCtr="0">
            <a:noAutofit/>
          </a:bodyPr>
          <a:lstStyle/>
          <a:p>
            <a:pPr lvl="0"/>
            <a:r>
              <a:rPr lang="en-US" sz="2400" dirty="0">
                <a:solidFill>
                  <a:schemeClr val="lt1"/>
                </a:solidFill>
                <a:latin typeface="Georgia"/>
                <a:ea typeface="Georgia"/>
                <a:cs typeface="Georgia"/>
                <a:sym typeface="Georgia"/>
              </a:rPr>
              <a:t>S+S: </a:t>
            </a:r>
            <a:r>
              <a:rPr lang="en-US" sz="2400" dirty="0">
                <a:solidFill>
                  <a:schemeClr val="lt1"/>
                </a:solidFill>
                <a:latin typeface="Calibri"/>
                <a:ea typeface="Calibri"/>
                <a:cs typeface="Calibri"/>
                <a:sym typeface="Calibri"/>
              </a:rPr>
              <a:t>Evolution– is anyone listening?</a:t>
            </a:r>
            <a:endParaRPr sz="2000" dirty="0">
              <a:solidFill>
                <a:schemeClr val="lt1"/>
              </a:solidFill>
              <a:latin typeface="Calibri"/>
              <a:ea typeface="Calibri"/>
              <a:cs typeface="Calibri"/>
              <a:sym typeface="Calibri"/>
            </a:endParaRPr>
          </a:p>
        </p:txBody>
      </p:sp>
      <p:cxnSp>
        <p:nvCxnSpPr>
          <p:cNvPr id="379" name="Google Shape;379;p38"/>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381" name="Google Shape;381;p38"/>
          <p:cNvSpPr txBox="1"/>
          <p:nvPr/>
        </p:nvSpPr>
        <p:spPr>
          <a:xfrm>
            <a:off x="127262" y="1517716"/>
            <a:ext cx="813720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382" name="Google Shape;382;p38"/>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3" name="Google Shape;383;p38"/>
          <p:cNvSpPr txBox="1"/>
          <p:nvPr/>
        </p:nvSpPr>
        <p:spPr>
          <a:xfrm>
            <a:off x="127262" y="1227909"/>
            <a:ext cx="8264466" cy="147732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Since our mini rebrand, we switched to hosting to the podcast on </a:t>
            </a:r>
            <a:r>
              <a:rPr lang="en-US" sz="1800" dirty="0" err="1">
                <a:solidFill>
                  <a:schemeClr val="dk1"/>
                </a:solidFill>
                <a:latin typeface="Calibri"/>
                <a:ea typeface="Calibri"/>
                <a:cs typeface="Calibri"/>
                <a:sym typeface="Calibri"/>
              </a:rPr>
              <a:t>Soundcloud</a:t>
            </a:r>
            <a:r>
              <a:rPr lang="en-US" sz="1800" dirty="0">
                <a:solidFill>
                  <a:schemeClr val="dk1"/>
                </a:solidFill>
                <a:latin typeface="Calibri"/>
                <a:ea typeface="Calibri"/>
                <a:cs typeface="Calibri"/>
                <a:sym typeface="Calibri"/>
              </a:rPr>
              <a:t> which gives us more data on who is listening</a:t>
            </a:r>
            <a:endParaRPr sz="1800" dirty="0">
              <a:solidFill>
                <a:schemeClr val="dk1"/>
              </a:solidFill>
              <a:latin typeface="Calibri"/>
              <a:ea typeface="Calibri"/>
              <a:cs typeface="Calibri"/>
              <a:sym typeface="Calibri"/>
            </a:endParaRPr>
          </a:p>
          <a:p>
            <a:pPr marL="285750" lvl="0" indent="-285750">
              <a:buClr>
                <a:schemeClr val="dk1"/>
              </a:buClr>
              <a:buSzPts val="1800"/>
              <a:buFont typeface="Arial"/>
              <a:buChar char="•"/>
            </a:pPr>
            <a:r>
              <a:rPr lang="en-US" sz="1800" dirty="0">
                <a:solidFill>
                  <a:schemeClr val="dk1"/>
                </a:solidFill>
                <a:latin typeface="Calibri"/>
                <a:ea typeface="Calibri"/>
                <a:cs typeface="Calibri"/>
                <a:sym typeface="Calibri"/>
              </a:rPr>
              <a:t>ASA partnership led to ASA promotion earlier last year, these are our numbers from the past month (orange bars are the most listened to single episode on that day, grey bars are our back catalog on those days)</a:t>
            </a:r>
            <a:endParaRPr sz="1800" dirty="0">
              <a:solidFill>
                <a:schemeClr val="dk1"/>
              </a:solidFill>
              <a:latin typeface="Calibri"/>
              <a:ea typeface="Calibri"/>
              <a:cs typeface="Calibri"/>
              <a:sym typeface="Calibri"/>
            </a:endParaRPr>
          </a:p>
        </p:txBody>
      </p:sp>
      <p:pic>
        <p:nvPicPr>
          <p:cNvPr id="384" name="Google Shape;384;p38"/>
          <p:cNvPicPr preferRelativeResize="0"/>
          <p:nvPr/>
        </p:nvPicPr>
        <p:blipFill>
          <a:blip r:embed="rId3">
            <a:alphaModFix/>
          </a:blip>
          <a:stretch>
            <a:fillRect/>
          </a:stretch>
        </p:blipFill>
        <p:spPr>
          <a:xfrm>
            <a:off x="268138" y="2705225"/>
            <a:ext cx="7855450" cy="21192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9"/>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39"/>
          <p:cNvSpPr txBox="1"/>
          <p:nvPr/>
        </p:nvSpPr>
        <p:spPr>
          <a:xfrm>
            <a:off x="424339" y="584794"/>
            <a:ext cx="778580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Calibri"/>
                <a:ea typeface="Calibri"/>
                <a:cs typeface="Calibri"/>
                <a:sym typeface="Calibri"/>
              </a:rPr>
              <a:t>3.  Evolution– is anyone listening?</a:t>
            </a:r>
            <a:endParaRPr sz="2000">
              <a:solidFill>
                <a:schemeClr val="lt1"/>
              </a:solidFill>
              <a:latin typeface="Calibri"/>
              <a:ea typeface="Calibri"/>
              <a:cs typeface="Calibri"/>
              <a:sym typeface="Calibri"/>
            </a:endParaRPr>
          </a:p>
        </p:txBody>
      </p:sp>
      <p:cxnSp>
        <p:nvCxnSpPr>
          <p:cNvPr id="391" name="Google Shape;391;p39"/>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393" name="Google Shape;393;p39"/>
          <p:cNvSpPr txBox="1"/>
          <p:nvPr/>
        </p:nvSpPr>
        <p:spPr>
          <a:xfrm>
            <a:off x="127262" y="1517716"/>
            <a:ext cx="8137204" cy="28623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chemeClr val="dk1"/>
                </a:solidFill>
                <a:latin typeface="Calibri"/>
                <a:ea typeface="Calibri"/>
                <a:cs typeface="Calibri"/>
                <a:sym typeface="Calibri"/>
              </a:rPr>
              <a:t>Which Episodes Are Doing Well? (count of &gt;2 minutes listening)</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For the past month (top row:  #89, #90, #91; bottom row: #65, #66, #70)</a:t>
            </a:r>
            <a:endParaRPr dirty="0"/>
          </a:p>
          <a:p>
            <a:pPr marL="342900" marR="0" lvl="0" indent="-215900" algn="l"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342900" marR="0" lvl="0" indent="-215900" algn="l"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All time</a:t>
            </a:r>
            <a:endParaRPr dirty="0"/>
          </a:p>
          <a:p>
            <a:pPr marL="342900" marR="0" lvl="0" indent="-215900" algn="l"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394" name="Google Shape;394;p39"/>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pic>
        <p:nvPicPr>
          <p:cNvPr id="395" name="Google Shape;395;p39"/>
          <p:cNvPicPr preferRelativeResize="0"/>
          <p:nvPr/>
        </p:nvPicPr>
        <p:blipFill rotWithShape="1">
          <a:blip r:embed="rId3">
            <a:alphaModFix/>
          </a:blip>
          <a:srcRect t="36033" b="6468"/>
          <a:stretch/>
        </p:blipFill>
        <p:spPr>
          <a:xfrm>
            <a:off x="76200" y="3924975"/>
            <a:ext cx="8991600" cy="646225"/>
          </a:xfrm>
          <a:prstGeom prst="rect">
            <a:avLst/>
          </a:prstGeom>
          <a:noFill/>
          <a:ln>
            <a:noFill/>
          </a:ln>
        </p:spPr>
      </p:pic>
      <p:pic>
        <p:nvPicPr>
          <p:cNvPr id="396" name="Google Shape;396;p39"/>
          <p:cNvPicPr preferRelativeResize="0"/>
          <p:nvPr/>
        </p:nvPicPr>
        <p:blipFill>
          <a:blip r:embed="rId4">
            <a:alphaModFix/>
          </a:blip>
          <a:stretch>
            <a:fillRect/>
          </a:stretch>
        </p:blipFill>
        <p:spPr>
          <a:xfrm>
            <a:off x="114300" y="2586288"/>
            <a:ext cx="8915400" cy="733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4"/>
          <p:cNvSpPr txBox="1"/>
          <p:nvPr/>
        </p:nvSpPr>
        <p:spPr>
          <a:xfrm>
            <a:off x="424339" y="584794"/>
            <a:ext cx="7785806" cy="584775"/>
          </a:xfrm>
          <a:prstGeom prst="rect">
            <a:avLst/>
          </a:prstGeom>
          <a:noFill/>
          <a:ln>
            <a:noFill/>
          </a:ln>
        </p:spPr>
        <p:txBody>
          <a:bodyPr spcFirstLastPara="1" wrap="square" lIns="91425" tIns="45700" rIns="91425" bIns="45700" anchor="t" anchorCtr="0">
            <a:noAutofit/>
          </a:bodyPr>
          <a:lstStyle/>
          <a:p>
            <a:pPr lvl="0"/>
            <a:r>
              <a:rPr lang="en-US" sz="3200" dirty="0">
                <a:solidFill>
                  <a:schemeClr val="lt1"/>
                </a:solidFill>
                <a:latin typeface="Calibri"/>
                <a:ea typeface="Calibri"/>
                <a:cs typeface="Calibri"/>
                <a:sym typeface="Calibri"/>
              </a:rPr>
              <a:t>Communication challenges?</a:t>
            </a:r>
          </a:p>
          <a:p>
            <a:pPr lvl="0"/>
            <a:endParaRPr lang="en-US" sz="3200" dirty="0">
              <a:solidFill>
                <a:schemeClr val="lt1"/>
              </a:solidFill>
              <a:latin typeface="Calibri"/>
              <a:ea typeface="Calibri"/>
              <a:cs typeface="Calibri"/>
              <a:sym typeface="Calibri"/>
            </a:endParaRPr>
          </a:p>
          <a:p>
            <a:pPr lvl="0"/>
            <a:endParaRPr lang="en-US" sz="3200" dirty="0">
              <a:solidFill>
                <a:schemeClr val="lt1"/>
              </a:solidFill>
              <a:latin typeface="Calibri"/>
              <a:ea typeface="Calibri"/>
              <a:cs typeface="Calibri"/>
              <a:sym typeface="Calibri"/>
            </a:endParaRPr>
          </a:p>
          <a:p>
            <a:pPr lvl="0"/>
            <a:endParaRPr lang="en-US" sz="3200" dirty="0">
              <a:solidFill>
                <a:schemeClr val="lt1"/>
              </a:solidFill>
              <a:latin typeface="Calibri"/>
              <a:ea typeface="Calibri"/>
              <a:cs typeface="Calibri"/>
              <a:sym typeface="Calibri"/>
            </a:endParaRPr>
          </a:p>
        </p:txBody>
      </p:sp>
      <p:cxnSp>
        <p:nvCxnSpPr>
          <p:cNvPr id="98" name="Google Shape;98;p14"/>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pic>
        <p:nvPicPr>
          <p:cNvPr id="99" name="Google Shape;99;p14" descr="M logo 1.pdf"/>
          <p:cNvPicPr preferRelativeResize="0"/>
          <p:nvPr/>
        </p:nvPicPr>
        <p:blipFill rotWithShape="1">
          <a:blip r:embed="rId3">
            <a:alphaModFix/>
          </a:blip>
          <a:srcRect/>
          <a:stretch/>
        </p:blipFill>
        <p:spPr>
          <a:xfrm>
            <a:off x="8066606" y="4571212"/>
            <a:ext cx="935593" cy="349771"/>
          </a:xfrm>
          <a:prstGeom prst="rect">
            <a:avLst/>
          </a:prstGeom>
          <a:noFill/>
          <a:ln>
            <a:noFill/>
          </a:ln>
        </p:spPr>
      </p:pic>
      <p:sp>
        <p:nvSpPr>
          <p:cNvPr id="100" name="Google Shape;100;p14"/>
          <p:cNvSpPr txBox="1"/>
          <p:nvPr/>
        </p:nvSpPr>
        <p:spPr>
          <a:xfrm>
            <a:off x="397198" y="1313422"/>
            <a:ext cx="8137204" cy="3152979"/>
          </a:xfrm>
          <a:prstGeom prst="rect">
            <a:avLst/>
          </a:prstGeom>
          <a:noFill/>
          <a:ln>
            <a:noFill/>
          </a:ln>
        </p:spPr>
        <p:txBody>
          <a:bodyPr spcFirstLastPara="1" wrap="square" lIns="91425" tIns="45700" rIns="91425" bIns="45700" anchor="t" anchorCtr="0">
            <a:noAutofit/>
          </a:bodyPr>
          <a:lstStyle/>
          <a:p>
            <a:pPr marL="576263" lvl="0" indent="-576263">
              <a:buFont typeface="Arial" panose="020B0604020202020204" pitchFamily="34" charset="0"/>
              <a:buChar char="•"/>
            </a:pPr>
            <a:r>
              <a:rPr lang="en-US" sz="1800" dirty="0">
                <a:solidFill>
                  <a:schemeClr val="dk1"/>
                </a:solidFill>
                <a:latin typeface="Calibri"/>
                <a:ea typeface="Calibri"/>
                <a:cs typeface="Calibri"/>
                <a:sym typeface="Calibri"/>
              </a:rPr>
              <a:t>Lack of produce proper data and provide it to the user / Research and developments</a:t>
            </a:r>
          </a:p>
          <a:p>
            <a:pPr marL="576263" lvl="0" indent="-576263">
              <a:buFont typeface="Arial" panose="020B0604020202020204" pitchFamily="34" charset="0"/>
              <a:buChar char="•"/>
            </a:pPr>
            <a:r>
              <a:rPr lang="en-US" sz="1800" dirty="0">
                <a:solidFill>
                  <a:schemeClr val="dk1"/>
                </a:solidFill>
                <a:highlight>
                  <a:srgbClr val="FFFF00"/>
                </a:highlight>
                <a:latin typeface="Calibri"/>
                <a:ea typeface="Calibri"/>
                <a:cs typeface="Calibri"/>
                <a:sym typeface="Calibri"/>
              </a:rPr>
              <a:t>Advising on best practices </a:t>
            </a:r>
            <a:r>
              <a:rPr lang="en-US" sz="1800" dirty="0">
                <a:solidFill>
                  <a:schemeClr val="dk1"/>
                </a:solidFill>
                <a:latin typeface="Calibri"/>
                <a:ea typeface="Calibri"/>
                <a:cs typeface="Calibri"/>
                <a:sym typeface="Calibri"/>
              </a:rPr>
              <a:t>on communication for a global audience</a:t>
            </a:r>
          </a:p>
          <a:p>
            <a:pPr marL="576263" lvl="0" indent="-576263">
              <a:buFont typeface="Arial" panose="020B0604020202020204" pitchFamily="34" charset="0"/>
              <a:buChar char="•"/>
            </a:pPr>
            <a:r>
              <a:rPr lang="en-US" sz="1800" dirty="0">
                <a:solidFill>
                  <a:schemeClr val="dk1"/>
                </a:solidFill>
                <a:highlight>
                  <a:srgbClr val="FFFF00"/>
                </a:highlight>
                <a:latin typeface="Calibri"/>
                <a:ea typeface="Calibri"/>
                <a:cs typeface="Calibri"/>
                <a:sym typeface="Calibri"/>
              </a:rPr>
              <a:t>users trust in data </a:t>
            </a:r>
            <a:r>
              <a:rPr lang="en-US" sz="1800" dirty="0">
                <a:solidFill>
                  <a:schemeClr val="dk1"/>
                </a:solidFill>
                <a:latin typeface="Calibri"/>
                <a:ea typeface="Calibri"/>
                <a:cs typeface="Calibri"/>
                <a:sym typeface="Calibri"/>
              </a:rPr>
              <a:t>/ Very important event</a:t>
            </a:r>
          </a:p>
          <a:p>
            <a:pPr marL="576263" lvl="0" indent="-576263">
              <a:buFont typeface="Arial" panose="020B0604020202020204" pitchFamily="34" charset="0"/>
              <a:buChar char="•"/>
            </a:pPr>
            <a:r>
              <a:rPr lang="en-US" sz="1800" dirty="0">
                <a:solidFill>
                  <a:schemeClr val="dk1"/>
                </a:solidFill>
                <a:latin typeface="Calibri"/>
                <a:ea typeface="Calibri"/>
                <a:cs typeface="Calibri"/>
                <a:sym typeface="Calibri"/>
              </a:rPr>
              <a:t>I am able to face  all kinds of situation. I am trying to make myself as a successful career in Statistics.   </a:t>
            </a:r>
          </a:p>
          <a:p>
            <a:pPr marL="576263" lvl="0" indent="-576263">
              <a:buFont typeface="Arial" panose="020B0604020202020204" pitchFamily="34" charset="0"/>
              <a:buChar char="•"/>
            </a:pPr>
            <a:r>
              <a:rPr lang="en-US" sz="1800" dirty="0">
                <a:solidFill>
                  <a:schemeClr val="dk1"/>
                </a:solidFill>
                <a:latin typeface="Calibri"/>
                <a:ea typeface="Calibri"/>
                <a:cs typeface="Calibri"/>
                <a:sym typeface="Calibri"/>
              </a:rPr>
              <a:t>Evidence based statistics for problem solution </a:t>
            </a:r>
          </a:p>
          <a:p>
            <a:pPr marL="576263" lvl="0" indent="-576263">
              <a:buFont typeface="Arial" panose="020B0604020202020204" pitchFamily="34" charset="0"/>
              <a:buChar char="•"/>
            </a:pPr>
            <a:r>
              <a:rPr lang="en-US" sz="1800" dirty="0">
                <a:solidFill>
                  <a:schemeClr val="dk1"/>
                </a:solidFill>
                <a:latin typeface="Calibri"/>
                <a:ea typeface="Calibri"/>
                <a:cs typeface="Calibri"/>
                <a:sym typeface="Calibri"/>
              </a:rPr>
              <a:t>We produce </a:t>
            </a:r>
            <a:r>
              <a:rPr lang="en-US" sz="1800" dirty="0">
                <a:solidFill>
                  <a:schemeClr val="dk1"/>
                </a:solidFill>
                <a:highlight>
                  <a:srgbClr val="FFFF00"/>
                </a:highlight>
                <a:latin typeface="Calibri"/>
                <a:ea typeface="Calibri"/>
                <a:cs typeface="Calibri"/>
                <a:sym typeface="Calibri"/>
              </a:rPr>
              <a:t>economic indicator </a:t>
            </a:r>
            <a:r>
              <a:rPr lang="en-US" sz="1800" dirty="0">
                <a:solidFill>
                  <a:schemeClr val="dk1"/>
                </a:solidFill>
                <a:latin typeface="Calibri"/>
                <a:ea typeface="Calibri"/>
                <a:cs typeface="Calibri"/>
                <a:sym typeface="Calibri"/>
              </a:rPr>
              <a:t>of Farmer's Terms of Trade Statistics but it is </a:t>
            </a:r>
            <a:r>
              <a:rPr lang="en-US" sz="1800" dirty="0">
                <a:solidFill>
                  <a:schemeClr val="dk1"/>
                </a:solidFill>
                <a:highlight>
                  <a:srgbClr val="FFFF00"/>
                </a:highlight>
                <a:latin typeface="Calibri"/>
                <a:ea typeface="Calibri"/>
                <a:cs typeface="Calibri"/>
                <a:sym typeface="Calibri"/>
              </a:rPr>
              <a:t>difficult to understand by public</a:t>
            </a:r>
            <a:r>
              <a:rPr lang="en-US" sz="1800" dirty="0">
                <a:solidFill>
                  <a:schemeClr val="dk1"/>
                </a:solidFill>
                <a:latin typeface="Calibri"/>
                <a:ea typeface="Calibri"/>
                <a:cs typeface="Calibri"/>
                <a:sym typeface="Calibri"/>
              </a:rPr>
              <a:t>.</a:t>
            </a:r>
          </a:p>
          <a:p>
            <a:pPr lvl="0"/>
            <a:endParaRPr lang="en-US"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67909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3"/>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43"/>
          <p:cNvSpPr txBox="1"/>
          <p:nvPr/>
        </p:nvSpPr>
        <p:spPr>
          <a:xfrm>
            <a:off x="424339" y="584794"/>
            <a:ext cx="7785806" cy="461665"/>
          </a:xfrm>
          <a:prstGeom prst="rect">
            <a:avLst/>
          </a:prstGeom>
          <a:noFill/>
          <a:ln>
            <a:noFill/>
          </a:ln>
        </p:spPr>
        <p:txBody>
          <a:bodyPr spcFirstLastPara="1" wrap="square" lIns="91425" tIns="45700" rIns="91425" bIns="45700" anchor="t" anchorCtr="0">
            <a:noAutofit/>
          </a:bodyPr>
          <a:lstStyle/>
          <a:p>
            <a:pPr lvl="0"/>
            <a:r>
              <a:rPr lang="en-US" sz="2400" dirty="0">
                <a:solidFill>
                  <a:schemeClr val="lt1"/>
                </a:solidFill>
                <a:latin typeface="Georgia"/>
                <a:ea typeface="Georgia"/>
                <a:cs typeface="Georgia"/>
                <a:sym typeface="Georgia"/>
              </a:rPr>
              <a:t>S+S: </a:t>
            </a:r>
            <a:r>
              <a:rPr lang="en-US" sz="2400" dirty="0">
                <a:solidFill>
                  <a:schemeClr val="lt1"/>
                </a:solidFill>
                <a:latin typeface="Calibri"/>
                <a:ea typeface="Calibri"/>
                <a:cs typeface="Calibri"/>
                <a:sym typeface="Calibri"/>
              </a:rPr>
              <a:t>Evolution– is anyone listening?</a:t>
            </a:r>
            <a:endParaRPr sz="2000" dirty="0">
              <a:solidFill>
                <a:schemeClr val="lt1"/>
              </a:solidFill>
              <a:latin typeface="Calibri"/>
              <a:ea typeface="Calibri"/>
              <a:cs typeface="Calibri"/>
              <a:sym typeface="Calibri"/>
            </a:endParaRPr>
          </a:p>
        </p:txBody>
      </p:sp>
      <p:cxnSp>
        <p:nvCxnSpPr>
          <p:cNvPr id="434" name="Google Shape;434;p43"/>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436" name="Google Shape;436;p43"/>
          <p:cNvSpPr txBox="1"/>
          <p:nvPr/>
        </p:nvSpPr>
        <p:spPr>
          <a:xfrm>
            <a:off x="154839" y="1304989"/>
            <a:ext cx="4119579" cy="28623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Listened to in 148 countries (from Soundcloud – since episode #64).</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Here’s a quick look at the top ten countries that are listening to Stats and Stories</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437" name="Google Shape;437;p43"/>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pic>
        <p:nvPicPr>
          <p:cNvPr id="438" name="Google Shape;438;p43"/>
          <p:cNvPicPr preferRelativeResize="0"/>
          <p:nvPr/>
        </p:nvPicPr>
        <p:blipFill>
          <a:blip r:embed="rId3">
            <a:alphaModFix/>
          </a:blip>
          <a:stretch>
            <a:fillRect/>
          </a:stretch>
        </p:blipFill>
        <p:spPr>
          <a:xfrm>
            <a:off x="4370450" y="1189950"/>
            <a:ext cx="3600125" cy="357732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4"/>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44"/>
          <p:cNvSpPr txBox="1"/>
          <p:nvPr/>
        </p:nvSpPr>
        <p:spPr>
          <a:xfrm>
            <a:off x="424339" y="584794"/>
            <a:ext cx="7785806" cy="461665"/>
          </a:xfrm>
          <a:prstGeom prst="rect">
            <a:avLst/>
          </a:prstGeom>
          <a:noFill/>
          <a:ln>
            <a:noFill/>
          </a:ln>
        </p:spPr>
        <p:txBody>
          <a:bodyPr spcFirstLastPara="1" wrap="square" lIns="91425" tIns="45700" rIns="91425" bIns="45700" anchor="t" anchorCtr="0">
            <a:noAutofit/>
          </a:bodyPr>
          <a:lstStyle/>
          <a:p>
            <a:pPr lvl="0"/>
            <a:r>
              <a:rPr lang="en-US" sz="2400" dirty="0">
                <a:solidFill>
                  <a:schemeClr val="lt1"/>
                </a:solidFill>
                <a:latin typeface="Georgia"/>
                <a:ea typeface="Georgia"/>
                <a:cs typeface="Georgia"/>
                <a:sym typeface="Georgia"/>
              </a:rPr>
              <a:t>S+S: </a:t>
            </a:r>
            <a:r>
              <a:rPr lang="en-US" sz="2400" dirty="0">
                <a:solidFill>
                  <a:schemeClr val="lt1"/>
                </a:solidFill>
                <a:latin typeface="Calibri"/>
                <a:ea typeface="Calibri"/>
                <a:cs typeface="Calibri"/>
                <a:sym typeface="Calibri"/>
              </a:rPr>
              <a:t>Future</a:t>
            </a:r>
            <a:endParaRPr sz="2000" dirty="0">
              <a:solidFill>
                <a:schemeClr val="lt1"/>
              </a:solidFill>
              <a:latin typeface="Calibri"/>
              <a:ea typeface="Calibri"/>
              <a:cs typeface="Calibri"/>
              <a:sym typeface="Calibri"/>
            </a:endParaRPr>
          </a:p>
        </p:txBody>
      </p:sp>
      <p:cxnSp>
        <p:nvCxnSpPr>
          <p:cNvPr id="445" name="Google Shape;445;p44"/>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447" name="Google Shape;447;p44"/>
          <p:cNvSpPr txBox="1"/>
          <p:nvPr/>
        </p:nvSpPr>
        <p:spPr>
          <a:xfrm>
            <a:off x="162096" y="1323034"/>
            <a:ext cx="8229632" cy="28623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chemeClr val="dk1"/>
                </a:solidFill>
                <a:latin typeface="Calibri"/>
                <a:ea typeface="Calibri"/>
                <a:cs typeface="Calibri"/>
                <a:sym typeface="Calibri"/>
              </a:rPr>
              <a:t>Goal remains … Promoting good reporting and good statistical thinking</a:t>
            </a:r>
            <a:endParaRPr dirty="0"/>
          </a:p>
          <a:p>
            <a:pPr marL="0" marR="0" lvl="0" indent="0" algn="l" rtl="0">
              <a:spcBef>
                <a:spcPts val="0"/>
              </a:spcBef>
              <a:spcAft>
                <a:spcPts val="0"/>
              </a:spcAft>
              <a:buNone/>
            </a:pPr>
            <a:r>
              <a:rPr lang="en-US" sz="20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US" sz="2000" dirty="0">
                <a:solidFill>
                  <a:schemeClr val="dk1"/>
                </a:solidFill>
                <a:latin typeface="Calibri"/>
                <a:ea typeface="Calibri"/>
                <a:cs typeface="Calibri"/>
                <a:sym typeface="Calibri"/>
              </a:rPr>
              <a:t>Dreaming big … S+S (1,180 followers, &lt;$25K/year budget) ... </a:t>
            </a:r>
            <a:r>
              <a:rPr lang="en-US" sz="2000" dirty="0" err="1">
                <a:solidFill>
                  <a:schemeClr val="dk1"/>
                </a:solidFill>
                <a:latin typeface="Calibri"/>
                <a:ea typeface="Calibri"/>
                <a:cs typeface="Calibri"/>
                <a:sym typeface="Calibri"/>
              </a:rPr>
              <a:t>SciFri</a:t>
            </a:r>
            <a:r>
              <a:rPr lang="en-US" sz="2000" dirty="0">
                <a:solidFill>
                  <a:schemeClr val="dk1"/>
                </a:solidFill>
                <a:latin typeface="Calibri"/>
                <a:ea typeface="Calibri"/>
                <a:cs typeface="Calibri"/>
                <a:sym typeface="Calibri"/>
              </a:rPr>
              <a:t> (768K followers, $20M budget) </a:t>
            </a:r>
          </a:p>
          <a:p>
            <a:pPr marL="0" marR="0" lvl="0" indent="0" algn="l" rtl="0">
              <a:spcBef>
                <a:spcPts val="0"/>
              </a:spcBef>
              <a:spcAft>
                <a:spcPts val="0"/>
              </a:spcAft>
              <a:buNone/>
            </a:pPr>
            <a:endParaRPr lang="en-US" sz="2000" dirty="0">
              <a:solidFill>
                <a:schemeClr val="dk1"/>
              </a:solidFill>
              <a:latin typeface="Calibri"/>
              <a:ea typeface="Calibri"/>
              <a:cs typeface="Calibri"/>
              <a:sym typeface="Calibri"/>
            </a:endParaRPr>
          </a:p>
          <a:p>
            <a:pPr lvl="0"/>
            <a:r>
              <a:rPr lang="en-US" sz="2000" dirty="0">
                <a:solidFill>
                  <a:schemeClr val="dk1"/>
                </a:solidFill>
                <a:latin typeface="Calibri"/>
                <a:ea typeface="Calibri"/>
                <a:cs typeface="Calibri"/>
                <a:sym typeface="Calibri"/>
              </a:rPr>
              <a:t>ISI partnerships in the future?   New Special Interest Group? SIG on Communicating Statistics and Data Science?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342900" marR="0" lvl="0" indent="-215900" algn="l"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448" name="Google Shape;448;p44"/>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5"/>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4" name="Google Shape;454;p45"/>
          <p:cNvSpPr txBox="1"/>
          <p:nvPr/>
        </p:nvSpPr>
        <p:spPr>
          <a:xfrm>
            <a:off x="424339" y="584794"/>
            <a:ext cx="7785806" cy="461665"/>
          </a:xfrm>
          <a:prstGeom prst="rect">
            <a:avLst/>
          </a:prstGeom>
          <a:noFill/>
          <a:ln>
            <a:noFill/>
          </a:ln>
        </p:spPr>
        <p:txBody>
          <a:bodyPr spcFirstLastPara="1" wrap="square" lIns="91425" tIns="45700" rIns="91425" bIns="45700" anchor="t" anchorCtr="0">
            <a:noAutofit/>
          </a:bodyPr>
          <a:lstStyle/>
          <a:p>
            <a:pPr lvl="0"/>
            <a:r>
              <a:rPr lang="en-US" sz="2400" dirty="0">
                <a:solidFill>
                  <a:schemeClr val="lt1"/>
                </a:solidFill>
                <a:latin typeface="Georgia"/>
                <a:ea typeface="Georgia"/>
                <a:cs typeface="Georgia"/>
                <a:sym typeface="Georgia"/>
              </a:rPr>
              <a:t>S+S: </a:t>
            </a:r>
            <a:r>
              <a:rPr lang="en-US" sz="2400" dirty="0">
                <a:solidFill>
                  <a:schemeClr val="lt1"/>
                </a:solidFill>
                <a:latin typeface="Calibri"/>
                <a:ea typeface="Calibri"/>
                <a:cs typeface="Calibri"/>
                <a:sym typeface="Calibri"/>
              </a:rPr>
              <a:t>Future</a:t>
            </a:r>
            <a:endParaRPr sz="2000" dirty="0">
              <a:solidFill>
                <a:schemeClr val="lt1"/>
              </a:solidFill>
              <a:latin typeface="Calibri"/>
              <a:ea typeface="Calibri"/>
              <a:cs typeface="Calibri"/>
              <a:sym typeface="Calibri"/>
            </a:endParaRPr>
          </a:p>
        </p:txBody>
      </p:sp>
      <p:cxnSp>
        <p:nvCxnSpPr>
          <p:cNvPr id="455" name="Google Shape;455;p45"/>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457" name="Google Shape;457;p45"/>
          <p:cNvSpPr txBox="1"/>
          <p:nvPr/>
        </p:nvSpPr>
        <p:spPr>
          <a:xfrm>
            <a:off x="162096" y="1323034"/>
            <a:ext cx="8229632" cy="317009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Context:</a:t>
            </a:r>
            <a:endParaRPr/>
          </a:p>
          <a:p>
            <a:pPr marL="800100" marR="0" lvl="1" indent="-342900" algn="l" rtl="0">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Climate where opinion viewed as fact ... Echo chamber of news sourcing ... Addressing assertions of Fake news </a:t>
            </a:r>
            <a:endParaRPr sz="20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S+S Short term:</a:t>
            </a:r>
            <a:endParaRPr/>
          </a:p>
          <a:p>
            <a:pPr marL="800100" marR="0" lvl="1" indent="-342900" algn="l" rtl="0">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Revenue to support Full-time producer – corporate sponsors?</a:t>
            </a:r>
            <a:endParaRPr/>
          </a:p>
          <a:p>
            <a:pPr marL="800100" marR="0" lvl="1" indent="-342900" algn="l" rtl="0">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Identify other partners</a:t>
            </a:r>
            <a:endParaRPr/>
          </a:p>
          <a:p>
            <a:pPr marL="800100" marR="0" lvl="1" indent="-342900" algn="l" rtl="0">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Next listener competition?  </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S+S Long term</a:t>
            </a:r>
            <a:endParaRPr/>
          </a:p>
          <a:p>
            <a:pPr marL="800100" marR="0" lvl="1" indent="-342900" algn="l" rtl="0">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Expanding the reach of S+S – syndication with NPR</a:t>
            </a:r>
            <a:endParaRPr/>
          </a:p>
          <a:p>
            <a:pPr marL="800100" marR="0" lvl="1" indent="-342900" algn="l" rtl="0">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Partnering with other efforts – Knight proposal </a:t>
            </a:r>
            <a:r>
              <a:rPr lang="en-US" sz="2000" b="0" i="1" u="none" strike="noStrike" cap="none">
                <a:solidFill>
                  <a:schemeClr val="dk1"/>
                </a:solidFill>
                <a:latin typeface="Calibri"/>
                <a:ea typeface="Calibri"/>
                <a:cs typeface="Calibri"/>
                <a:sym typeface="Calibri"/>
              </a:rPr>
              <a:t>Report for America</a:t>
            </a:r>
            <a:endParaRPr sz="2000" b="0" i="1" u="none" strike="noStrike" cap="none">
              <a:solidFill>
                <a:schemeClr val="dk1"/>
              </a:solidFill>
              <a:latin typeface="Calibri"/>
              <a:ea typeface="Calibri"/>
              <a:cs typeface="Calibri"/>
              <a:sym typeface="Calibri"/>
            </a:endParaRPr>
          </a:p>
        </p:txBody>
      </p:sp>
      <p:sp>
        <p:nvSpPr>
          <p:cNvPr id="458" name="Google Shape;458;p45"/>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48"/>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Contact information / Questions?</a:t>
            </a:r>
            <a:endParaRPr sz="2400">
              <a:solidFill>
                <a:schemeClr val="lt1"/>
              </a:solidFill>
              <a:latin typeface="Calibri"/>
              <a:ea typeface="Calibri"/>
              <a:cs typeface="Calibri"/>
              <a:sym typeface="Calibri"/>
            </a:endParaRPr>
          </a:p>
        </p:txBody>
      </p:sp>
      <p:cxnSp>
        <p:nvCxnSpPr>
          <p:cNvPr id="485" name="Google Shape;485;p48"/>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487" name="Google Shape;487;p48"/>
          <p:cNvSpPr/>
          <p:nvPr/>
        </p:nvSpPr>
        <p:spPr>
          <a:xfrm>
            <a:off x="302388" y="1287225"/>
            <a:ext cx="808934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 name="Google Shape;488;p48"/>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9" name="Google Shape;489;p48"/>
          <p:cNvSpPr txBox="1"/>
          <p:nvPr/>
        </p:nvSpPr>
        <p:spPr>
          <a:xfrm>
            <a:off x="848143" y="1572542"/>
            <a:ext cx="6461760" cy="3323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Contact information:</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John Bailer</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Email:  </a:t>
            </a:r>
            <a:r>
              <a:rPr lang="en-US" sz="2400" u="sng">
                <a:solidFill>
                  <a:schemeClr val="hlink"/>
                </a:solidFill>
                <a:latin typeface="Calibri"/>
                <a:ea typeface="Calibri"/>
                <a:cs typeface="Calibri"/>
                <a:sym typeface="Calibri"/>
                <a:hlinkClick r:id="rId3"/>
              </a:rPr>
              <a:t>baileraj@miamioh.edu</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URL:  http://www.users.miamioh.edu/baileraj</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@john_bailer</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@statsandstories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48"/>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lt1"/>
                </a:solidFill>
                <a:latin typeface="Calibri"/>
                <a:ea typeface="Calibri"/>
                <a:cs typeface="Calibri"/>
                <a:sym typeface="Calibri"/>
              </a:rPr>
              <a:t>References</a:t>
            </a:r>
            <a:endParaRPr sz="2400" dirty="0">
              <a:solidFill>
                <a:schemeClr val="lt1"/>
              </a:solidFill>
              <a:latin typeface="Calibri"/>
              <a:ea typeface="Calibri"/>
              <a:cs typeface="Calibri"/>
              <a:sym typeface="Calibri"/>
            </a:endParaRPr>
          </a:p>
        </p:txBody>
      </p:sp>
      <p:cxnSp>
        <p:nvCxnSpPr>
          <p:cNvPr id="485" name="Google Shape;485;p48"/>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487" name="Google Shape;487;p48"/>
          <p:cNvSpPr/>
          <p:nvPr/>
        </p:nvSpPr>
        <p:spPr>
          <a:xfrm>
            <a:off x="302388" y="1287225"/>
            <a:ext cx="808934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 name="Google Shape;488;p48"/>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9" name="Google Shape;489;p48"/>
          <p:cNvSpPr txBox="1"/>
          <p:nvPr/>
        </p:nvSpPr>
        <p:spPr>
          <a:xfrm>
            <a:off x="848143" y="1572542"/>
            <a:ext cx="6461760" cy="3323987"/>
          </a:xfrm>
          <a:prstGeom prst="rect">
            <a:avLst/>
          </a:prstGeom>
          <a:noFill/>
          <a:ln>
            <a:noFill/>
          </a:ln>
        </p:spPr>
        <p:txBody>
          <a:bodyPr spcFirstLastPara="1" wrap="square" lIns="91425" tIns="45700" rIns="91425" bIns="45700" anchor="t" anchorCtr="0">
            <a:noAutofit/>
          </a:bodyPr>
          <a:lstStyle/>
          <a:p>
            <a:pPr lvl="0"/>
            <a:r>
              <a:rPr lang="en-US" sz="2400" dirty="0">
                <a:hlinkClick r:id="rId3"/>
              </a:rPr>
              <a:t>https://www.stat.auckland.ac.nz/~iase/publications/isr/02.Gal.pdf</a:t>
            </a:r>
            <a:endParaRPr lang="en-US" sz="2400" dirty="0"/>
          </a:p>
          <a:p>
            <a:pPr lvl="0"/>
            <a:endParaRPr lang="en-US" sz="2400" dirty="0">
              <a:solidFill>
                <a:schemeClr val="dk1"/>
              </a:solidFill>
              <a:latin typeface="Calibri"/>
              <a:ea typeface="Calibri"/>
              <a:cs typeface="Calibri"/>
              <a:sym typeface="Calibri"/>
            </a:endParaRPr>
          </a:p>
          <a:p>
            <a:pPr lvl="0"/>
            <a:r>
              <a:rPr lang="en-US" sz="2400" dirty="0" err="1">
                <a:solidFill>
                  <a:schemeClr val="dk1"/>
                </a:solidFill>
                <a:latin typeface="Calibri"/>
                <a:ea typeface="Calibri"/>
                <a:cs typeface="Calibri"/>
                <a:sym typeface="Calibri"/>
              </a:rPr>
              <a:t>Spiegelhalter</a:t>
            </a:r>
            <a:r>
              <a:rPr lang="en-US" sz="2400" dirty="0">
                <a:solidFill>
                  <a:schemeClr val="dk1"/>
                </a:solidFill>
                <a:latin typeface="Calibri"/>
                <a:ea typeface="Calibri"/>
                <a:cs typeface="Calibri"/>
                <a:sym typeface="Calibri"/>
              </a:rPr>
              <a:t> D (2019) </a:t>
            </a:r>
            <a:r>
              <a:rPr lang="en-US" sz="2400" i="1" dirty="0">
                <a:solidFill>
                  <a:schemeClr val="dk1"/>
                </a:solidFill>
                <a:latin typeface="Calibri"/>
                <a:ea typeface="Calibri"/>
                <a:cs typeface="Calibri"/>
                <a:sym typeface="Calibri"/>
              </a:rPr>
              <a:t>The Art of Statistics</a:t>
            </a:r>
            <a:r>
              <a:rPr lang="en-US" sz="2400" dirty="0">
                <a:solidFill>
                  <a:schemeClr val="dk1"/>
                </a:solidFill>
                <a:latin typeface="Calibri"/>
                <a:ea typeface="Calibri"/>
                <a:cs typeface="Calibri"/>
                <a:sym typeface="Calibri"/>
              </a:rPr>
              <a:t>.</a:t>
            </a:r>
          </a:p>
          <a:p>
            <a:pPr lvl="0"/>
            <a:endParaRPr lang="en-US" sz="2400" dirty="0">
              <a:solidFill>
                <a:schemeClr val="dk1"/>
              </a:solidFill>
              <a:latin typeface="Calibri"/>
              <a:ea typeface="Calibri"/>
              <a:cs typeface="Calibri"/>
              <a:sym typeface="Calibri"/>
            </a:endParaRPr>
          </a:p>
          <a:p>
            <a:pPr lvl="0"/>
            <a:r>
              <a:rPr lang="en-US" sz="2400" dirty="0">
                <a:solidFill>
                  <a:schemeClr val="dk1"/>
                </a:solidFill>
                <a:latin typeface="Calibri"/>
                <a:ea typeface="Calibri"/>
                <a:cs typeface="Calibri"/>
                <a:sym typeface="Calibri"/>
              </a:rPr>
              <a:t>Best J () </a:t>
            </a:r>
            <a:r>
              <a:rPr lang="en-US" sz="2400" i="1" dirty="0">
                <a:solidFill>
                  <a:schemeClr val="dk1"/>
                </a:solidFill>
                <a:latin typeface="Calibri"/>
                <a:ea typeface="Calibri"/>
                <a:cs typeface="Calibri"/>
                <a:sym typeface="Calibri"/>
              </a:rPr>
              <a:t>Stat Spotting: A Field Guide to Dubious Data</a:t>
            </a:r>
          </a:p>
          <a:p>
            <a:pPr lvl="0"/>
            <a:endParaRPr lang="en-US" sz="2400" dirty="0">
              <a:solidFill>
                <a:schemeClr val="dk1"/>
              </a:solidFill>
              <a:latin typeface="Calibri"/>
              <a:ea typeface="Calibri"/>
              <a:cs typeface="Calibri"/>
              <a:sym typeface="Calibri"/>
            </a:endParaRPr>
          </a:p>
          <a:p>
            <a:pPr lvl="0"/>
            <a:r>
              <a:rPr lang="en-US" sz="2400" dirty="0">
                <a:solidFill>
                  <a:schemeClr val="dk1"/>
                </a:solidFill>
                <a:latin typeface="Calibri"/>
                <a:ea typeface="Calibri"/>
                <a:cs typeface="Calibri"/>
                <a:sym typeface="Calibri"/>
              </a:rPr>
              <a:t>Cohn V et al () </a:t>
            </a:r>
            <a:r>
              <a:rPr lang="en-US" sz="2400" i="1" dirty="0">
                <a:solidFill>
                  <a:schemeClr val="dk1"/>
                </a:solidFill>
                <a:latin typeface="Calibri"/>
                <a:ea typeface="Calibri"/>
                <a:cs typeface="Calibri"/>
                <a:sym typeface="Calibri"/>
              </a:rPr>
              <a:t>News and Numbers</a:t>
            </a:r>
            <a:endParaRPr sz="1800" i="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4512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4"/>
          <p:cNvSpPr txBox="1"/>
          <p:nvPr/>
        </p:nvSpPr>
        <p:spPr>
          <a:xfrm>
            <a:off x="424339" y="584794"/>
            <a:ext cx="7785806" cy="584775"/>
          </a:xfrm>
          <a:prstGeom prst="rect">
            <a:avLst/>
          </a:prstGeom>
          <a:noFill/>
          <a:ln>
            <a:noFill/>
          </a:ln>
        </p:spPr>
        <p:txBody>
          <a:bodyPr spcFirstLastPara="1" wrap="square" lIns="91425" tIns="45700" rIns="91425" bIns="45700" anchor="t" anchorCtr="0">
            <a:noAutofit/>
          </a:bodyPr>
          <a:lstStyle/>
          <a:p>
            <a:pPr lvl="0"/>
            <a:r>
              <a:rPr lang="en-US" sz="3200" dirty="0">
                <a:solidFill>
                  <a:schemeClr val="lt1"/>
                </a:solidFill>
                <a:latin typeface="Calibri"/>
                <a:ea typeface="Calibri"/>
                <a:cs typeface="Calibri"/>
                <a:sym typeface="Calibri"/>
              </a:rPr>
              <a:t>Target Audience for your work</a:t>
            </a:r>
          </a:p>
          <a:p>
            <a:pPr lvl="0"/>
            <a:endParaRPr lang="en-US" sz="3200" dirty="0">
              <a:solidFill>
                <a:schemeClr val="lt1"/>
              </a:solidFill>
              <a:latin typeface="Calibri"/>
              <a:ea typeface="Calibri"/>
              <a:cs typeface="Calibri"/>
              <a:sym typeface="Calibri"/>
            </a:endParaRPr>
          </a:p>
          <a:p>
            <a:pPr lvl="0"/>
            <a:endParaRPr lang="en-US" sz="3200" dirty="0">
              <a:solidFill>
                <a:schemeClr val="lt1"/>
              </a:solidFill>
              <a:latin typeface="Calibri"/>
              <a:ea typeface="Calibri"/>
              <a:cs typeface="Calibri"/>
              <a:sym typeface="Calibri"/>
            </a:endParaRPr>
          </a:p>
          <a:p>
            <a:pPr lvl="0"/>
            <a:endParaRPr lang="en-US" sz="3200" dirty="0">
              <a:solidFill>
                <a:schemeClr val="lt1"/>
              </a:solidFill>
              <a:latin typeface="Calibri"/>
              <a:ea typeface="Calibri"/>
              <a:cs typeface="Calibri"/>
              <a:sym typeface="Calibri"/>
            </a:endParaRPr>
          </a:p>
        </p:txBody>
      </p:sp>
      <p:cxnSp>
        <p:nvCxnSpPr>
          <p:cNvPr id="98" name="Google Shape;98;p14"/>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pic>
        <p:nvPicPr>
          <p:cNvPr id="99" name="Google Shape;99;p14" descr="M logo 1.pdf"/>
          <p:cNvPicPr preferRelativeResize="0"/>
          <p:nvPr/>
        </p:nvPicPr>
        <p:blipFill rotWithShape="1">
          <a:blip r:embed="rId3">
            <a:alphaModFix/>
          </a:blip>
          <a:srcRect/>
          <a:stretch/>
        </p:blipFill>
        <p:spPr>
          <a:xfrm>
            <a:off x="8066606" y="4571212"/>
            <a:ext cx="935593" cy="349771"/>
          </a:xfrm>
          <a:prstGeom prst="rect">
            <a:avLst/>
          </a:prstGeom>
          <a:noFill/>
          <a:ln>
            <a:noFill/>
          </a:ln>
        </p:spPr>
      </p:pic>
      <p:sp>
        <p:nvSpPr>
          <p:cNvPr id="100" name="Google Shape;100;p14"/>
          <p:cNvSpPr txBox="1"/>
          <p:nvPr/>
        </p:nvSpPr>
        <p:spPr>
          <a:xfrm>
            <a:off x="397198" y="1313422"/>
            <a:ext cx="8137204" cy="3152979"/>
          </a:xfrm>
          <a:prstGeom prst="rect">
            <a:avLst/>
          </a:prstGeom>
          <a:noFill/>
          <a:ln>
            <a:noFill/>
          </a:ln>
        </p:spPr>
        <p:txBody>
          <a:bodyPr spcFirstLastPara="1" wrap="square" lIns="91425" tIns="45700" rIns="91425" bIns="45700" anchor="t" anchorCtr="0">
            <a:noAutofit/>
          </a:bodyPr>
          <a:lstStyle/>
          <a:p>
            <a:pPr marL="576263" indent="-576263">
              <a:buFont typeface="Arial" panose="020B0604020202020204" pitchFamily="34" charset="0"/>
              <a:buChar char="•"/>
            </a:pPr>
            <a:r>
              <a:rPr lang="en-US" sz="1800" dirty="0">
                <a:solidFill>
                  <a:schemeClr val="dk1"/>
                </a:solidFill>
                <a:latin typeface="Calibri"/>
                <a:ea typeface="Calibri"/>
                <a:cs typeface="Calibri"/>
                <a:sym typeface="Calibri"/>
              </a:rPr>
              <a:t>Government (n=3)</a:t>
            </a:r>
          </a:p>
          <a:p>
            <a:pPr marL="576263" lvl="0" indent="-576263">
              <a:buFont typeface="Arial" panose="020B0604020202020204" pitchFamily="34" charset="0"/>
              <a:buChar char="•"/>
            </a:pPr>
            <a:r>
              <a:rPr lang="en-US" sz="1800" dirty="0">
                <a:solidFill>
                  <a:schemeClr val="dk1"/>
                </a:solidFill>
                <a:latin typeface="Calibri"/>
                <a:ea typeface="Calibri"/>
                <a:cs typeface="Calibri"/>
                <a:sym typeface="Calibri"/>
              </a:rPr>
              <a:t>NSOs</a:t>
            </a:r>
          </a:p>
          <a:p>
            <a:pPr marL="576263" lvl="0" indent="-576263">
              <a:buFont typeface="Arial" panose="020B0604020202020204" pitchFamily="34" charset="0"/>
              <a:buChar char="•"/>
            </a:pPr>
            <a:r>
              <a:rPr lang="en-US" sz="1800" dirty="0">
                <a:solidFill>
                  <a:schemeClr val="dk1"/>
                </a:solidFill>
                <a:latin typeface="Calibri"/>
                <a:ea typeface="Calibri"/>
                <a:cs typeface="Calibri"/>
                <a:sym typeface="Calibri"/>
              </a:rPr>
              <a:t>Experts </a:t>
            </a:r>
          </a:p>
          <a:p>
            <a:pPr marL="576263" indent="-576263">
              <a:buFont typeface="Arial" panose="020B0604020202020204" pitchFamily="34" charset="0"/>
              <a:buChar char="•"/>
            </a:pPr>
            <a:r>
              <a:rPr lang="en-US" sz="1800" dirty="0">
                <a:solidFill>
                  <a:schemeClr val="dk1"/>
                </a:solidFill>
                <a:latin typeface="Calibri"/>
                <a:ea typeface="Calibri"/>
                <a:cs typeface="Calibri"/>
                <a:sym typeface="Calibri"/>
              </a:rPr>
              <a:t>Data users are my Target audience at first stage in public sector</a:t>
            </a:r>
          </a:p>
          <a:p>
            <a:pPr marL="576263" lvl="0" indent="-576263">
              <a:buFont typeface="Arial" panose="020B0604020202020204" pitchFamily="34" charset="0"/>
              <a:buChar char="•"/>
            </a:pPr>
            <a:r>
              <a:rPr lang="en-US" sz="1800" dirty="0">
                <a:solidFill>
                  <a:schemeClr val="dk1"/>
                </a:solidFill>
                <a:latin typeface="Calibri"/>
                <a:ea typeface="Calibri"/>
                <a:cs typeface="Calibri"/>
                <a:sym typeface="Calibri"/>
              </a:rPr>
              <a:t>Others? Public mentioned on previous slide</a:t>
            </a:r>
          </a:p>
        </p:txBody>
      </p:sp>
    </p:spTree>
    <p:extLst>
      <p:ext uri="{BB962C8B-B14F-4D97-AF65-F5344CB8AC3E}">
        <p14:creationId xmlns:p14="http://schemas.microsoft.com/office/powerpoint/2010/main" val="786269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1"/>
          <p:cNvSpPr/>
          <p:nvPr/>
        </p:nvSpPr>
        <p:spPr>
          <a:xfrm>
            <a:off x="0" y="492513"/>
            <a:ext cx="8391728" cy="64622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21"/>
          <p:cNvSpPr txBox="1"/>
          <p:nvPr/>
        </p:nvSpPr>
        <p:spPr>
          <a:xfrm>
            <a:off x="424339" y="584794"/>
            <a:ext cx="7785806" cy="584775"/>
          </a:xfrm>
          <a:prstGeom prst="rect">
            <a:avLst/>
          </a:prstGeom>
          <a:noFill/>
          <a:ln>
            <a:noFill/>
          </a:ln>
        </p:spPr>
        <p:txBody>
          <a:bodyPr spcFirstLastPara="1" wrap="square" lIns="91425" tIns="45700" rIns="91425" bIns="45700" anchor="t" anchorCtr="0">
            <a:noAutofit/>
          </a:bodyPr>
          <a:lstStyle/>
          <a:p>
            <a:r>
              <a:rPr lang="en-US" sz="3200" dirty="0">
                <a:solidFill>
                  <a:schemeClr val="bg1"/>
                </a:solidFill>
                <a:latin typeface="Calibri"/>
                <a:ea typeface="Calibri"/>
                <a:cs typeface="Calibri"/>
                <a:sym typeface="Calibri"/>
              </a:rPr>
              <a:t>What should your audience be asking you?</a:t>
            </a:r>
          </a:p>
          <a:p>
            <a:pPr marL="0" marR="0" lvl="0" indent="0" algn="l" rtl="0">
              <a:spcBef>
                <a:spcPts val="0"/>
              </a:spcBef>
              <a:spcAft>
                <a:spcPts val="0"/>
              </a:spcAft>
              <a:buNone/>
            </a:pPr>
            <a:r>
              <a:rPr lang="en-US" sz="3200" dirty="0">
                <a:solidFill>
                  <a:schemeClr val="lt1"/>
                </a:solidFill>
                <a:latin typeface="Calibri"/>
                <a:ea typeface="Calibri"/>
                <a:cs typeface="Calibri"/>
                <a:sym typeface="Calibri"/>
              </a:rPr>
              <a:t> </a:t>
            </a:r>
            <a:endParaRPr sz="3200" dirty="0">
              <a:solidFill>
                <a:schemeClr val="lt1"/>
              </a:solidFill>
              <a:latin typeface="Calibri"/>
              <a:ea typeface="Calibri"/>
              <a:cs typeface="Calibri"/>
              <a:sym typeface="Calibri"/>
            </a:endParaRPr>
          </a:p>
        </p:txBody>
      </p:sp>
      <p:cxnSp>
        <p:nvCxnSpPr>
          <p:cNvPr id="198" name="Google Shape;198;p21"/>
          <p:cNvCxnSpPr/>
          <p:nvPr/>
        </p:nvCxnSpPr>
        <p:spPr>
          <a:xfrm>
            <a:off x="0" y="5025794"/>
            <a:ext cx="9144000" cy="0"/>
          </a:xfrm>
          <a:prstGeom prst="straightConnector1">
            <a:avLst/>
          </a:prstGeom>
          <a:noFill/>
          <a:ln w="28575" cap="flat" cmpd="sng">
            <a:solidFill>
              <a:srgbClr val="006870"/>
            </a:solidFill>
            <a:prstDash val="solid"/>
            <a:round/>
            <a:headEnd type="none" w="sm" len="sm"/>
            <a:tailEnd type="none" w="sm" len="sm"/>
          </a:ln>
        </p:spPr>
      </p:cxnSp>
      <p:sp>
        <p:nvSpPr>
          <p:cNvPr id="200" name="Google Shape;200;p21"/>
          <p:cNvSpPr txBox="1"/>
          <p:nvPr/>
        </p:nvSpPr>
        <p:spPr>
          <a:xfrm>
            <a:off x="254524" y="1274380"/>
            <a:ext cx="7955621" cy="3600986"/>
          </a:xfrm>
          <a:prstGeom prst="rect">
            <a:avLst/>
          </a:prstGeom>
          <a:noFill/>
          <a:ln>
            <a:noFill/>
          </a:ln>
        </p:spPr>
        <p:txBody>
          <a:bodyPr spcFirstLastPara="1" wrap="square" lIns="91425" tIns="45700" rIns="91425" bIns="45700" anchor="t" anchorCtr="0">
            <a:noAutofit/>
          </a:bodyPr>
          <a:lstStyle/>
          <a:p>
            <a:pPr lvl="0"/>
            <a:r>
              <a:rPr lang="en-US" sz="1600" dirty="0">
                <a:solidFill>
                  <a:schemeClr val="accent6"/>
                </a:solidFill>
                <a:latin typeface="Georgia"/>
              </a:rPr>
              <a:t>Who is your audience?</a:t>
            </a:r>
          </a:p>
          <a:p>
            <a:pPr lvl="0"/>
            <a:r>
              <a:rPr lang="en-US" sz="1600" dirty="0">
                <a:solidFill>
                  <a:schemeClr val="accent6"/>
                </a:solidFill>
                <a:latin typeface="Georgia"/>
              </a:rPr>
              <a:t>Is your audience statistically literate?</a:t>
            </a:r>
          </a:p>
          <a:p>
            <a:pPr marL="285750" lvl="1" indent="-285750">
              <a:buFont typeface="Arial" panose="020B0604020202020204" pitchFamily="34" charset="0"/>
              <a:buChar char="•"/>
            </a:pPr>
            <a:r>
              <a:rPr lang="en-US" sz="1600" dirty="0">
                <a:solidFill>
                  <a:schemeClr val="accent6"/>
                </a:solidFill>
                <a:latin typeface="Georgia"/>
              </a:rPr>
              <a:t>Statistical literacy is portrayed as the </a:t>
            </a:r>
            <a:r>
              <a:rPr lang="en-US" sz="1600" dirty="0">
                <a:solidFill>
                  <a:schemeClr val="accent6"/>
                </a:solidFill>
                <a:highlight>
                  <a:srgbClr val="FFFF00"/>
                </a:highlight>
                <a:latin typeface="Georgia"/>
              </a:rPr>
              <a:t>ability to interpret, critically evaluate, and communicate about statistical information and messages</a:t>
            </a:r>
            <a:r>
              <a:rPr lang="en-US" sz="1600" dirty="0">
                <a:solidFill>
                  <a:schemeClr val="accent6"/>
                </a:solidFill>
                <a:latin typeface="Georgia"/>
              </a:rPr>
              <a:t>. (Gal 2002  ISR)</a:t>
            </a:r>
          </a:p>
          <a:p>
            <a:pPr marL="285750" lvl="1" indent="-285750">
              <a:buFont typeface="Arial" panose="020B0604020202020204" pitchFamily="34" charset="0"/>
              <a:buChar char="•"/>
            </a:pPr>
            <a:r>
              <a:rPr lang="en-US" sz="1600" dirty="0">
                <a:solidFill>
                  <a:schemeClr val="accent6"/>
                </a:solidFill>
                <a:latin typeface="Georgia"/>
              </a:rPr>
              <a:t>"statistical literacy" refers broadly to two interrelated components, primarily </a:t>
            </a:r>
          </a:p>
          <a:p>
            <a:pPr marL="922338" lvl="3" indent="-490538"/>
            <a:r>
              <a:rPr lang="en-US" sz="1600" dirty="0">
                <a:solidFill>
                  <a:schemeClr val="accent6"/>
                </a:solidFill>
                <a:latin typeface="Georgia"/>
              </a:rPr>
              <a:t>(a) 	people's ability to </a:t>
            </a:r>
            <a:r>
              <a:rPr lang="en-US" sz="1600" dirty="0">
                <a:solidFill>
                  <a:schemeClr val="accent6"/>
                </a:solidFill>
                <a:highlight>
                  <a:srgbClr val="FFFF00"/>
                </a:highlight>
                <a:latin typeface="Georgia"/>
              </a:rPr>
              <a:t>interpret and critically evaluate statistical information</a:t>
            </a:r>
            <a:r>
              <a:rPr lang="en-US" sz="1600" dirty="0">
                <a:solidFill>
                  <a:schemeClr val="accent6"/>
                </a:solidFill>
                <a:latin typeface="Georgia"/>
              </a:rPr>
              <a:t>, data-related arguments, or stochastic phenomena, which they may encounter in diverse contexts, and when relevant </a:t>
            </a:r>
          </a:p>
          <a:p>
            <a:pPr marL="922338" lvl="2" indent="-490538"/>
            <a:r>
              <a:rPr lang="en-US" sz="1600" dirty="0">
                <a:solidFill>
                  <a:schemeClr val="accent6"/>
                </a:solidFill>
                <a:latin typeface="Georgia"/>
              </a:rPr>
              <a:t>(b) 	their ability to </a:t>
            </a:r>
            <a:r>
              <a:rPr lang="en-US" sz="1600" dirty="0">
                <a:solidFill>
                  <a:schemeClr val="accent6"/>
                </a:solidFill>
                <a:highlight>
                  <a:srgbClr val="FFFF00"/>
                </a:highlight>
                <a:latin typeface="Georgia"/>
              </a:rPr>
              <a:t>discuss or communicate their reactions to such statistical information</a:t>
            </a:r>
            <a:r>
              <a:rPr lang="en-US" sz="1600" dirty="0">
                <a:solidFill>
                  <a:schemeClr val="accent6"/>
                </a:solidFill>
                <a:latin typeface="Georgia"/>
              </a:rPr>
              <a:t>, such as their understanding of the meaning of the information, their opinions about the implications of this information, or their concerns regarding the acceptability of given conclusions. </a:t>
            </a:r>
          </a:p>
          <a:p>
            <a:pPr lvl="0"/>
            <a:endParaRPr lang="en-US" sz="1600" dirty="0">
              <a:solidFill>
                <a:schemeClr val="accent6"/>
              </a:solidFill>
              <a:latin typeface="Georgia"/>
            </a:endParaRPr>
          </a:p>
          <a:p>
            <a:pPr lvl="0"/>
            <a:r>
              <a:rPr lang="en-US" sz="1600" dirty="0">
                <a:solidFill>
                  <a:schemeClr val="accent6"/>
                </a:solidFill>
                <a:latin typeface="Georgia"/>
              </a:rPr>
              <a:t>Do we have a responsibility to help develop the statistical literacy skills of our audience?</a:t>
            </a:r>
          </a:p>
        </p:txBody>
      </p:sp>
      <p:sp>
        <p:nvSpPr>
          <p:cNvPr id="201" name="Google Shape;201;p21"/>
          <p:cNvSpPr txBox="1">
            <a:spLocks noGrp="1"/>
          </p:cNvSpPr>
          <p:nvPr>
            <p:ph type="sldNum" idx="12"/>
          </p:nvPr>
        </p:nvSpPr>
        <p:spPr>
          <a:xfrm>
            <a:off x="6553200" y="4767264"/>
            <a:ext cx="2133600" cy="2746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57415" y="1243553"/>
            <a:ext cx="7790005" cy="3754874"/>
          </a:xfrm>
          <a:prstGeom prst="rect">
            <a:avLst/>
          </a:prstGeom>
          <a:noFill/>
        </p:spPr>
        <p:txBody>
          <a:bodyPr wrap="square" rtlCol="0">
            <a:spAutoFit/>
          </a:bodyPr>
          <a:lstStyle/>
          <a:p>
            <a:r>
              <a:rPr lang="en-US" sz="2000" dirty="0">
                <a:solidFill>
                  <a:schemeClr val="accent6"/>
                </a:solidFill>
                <a:latin typeface="Georgia"/>
              </a:rPr>
              <a:t>“The job of the journalist is to </a:t>
            </a:r>
            <a:r>
              <a:rPr lang="en-US" sz="2000" dirty="0">
                <a:solidFill>
                  <a:schemeClr val="accent6"/>
                </a:solidFill>
                <a:highlight>
                  <a:srgbClr val="FFFF00"/>
                </a:highlight>
                <a:latin typeface="Georgia"/>
              </a:rPr>
              <a:t>make the significant interesting</a:t>
            </a:r>
            <a:r>
              <a:rPr lang="en-US" sz="2000" dirty="0">
                <a:solidFill>
                  <a:schemeClr val="accent6"/>
                </a:solidFill>
                <a:latin typeface="Georgia"/>
              </a:rPr>
              <a:t>.” - Bill Kovach and Tom </a:t>
            </a:r>
            <a:r>
              <a:rPr lang="en-US" sz="2000" dirty="0" err="1">
                <a:solidFill>
                  <a:schemeClr val="accent6"/>
                </a:solidFill>
                <a:latin typeface="Georgia"/>
              </a:rPr>
              <a:t>Rosenstiel’s</a:t>
            </a:r>
            <a:r>
              <a:rPr lang="en-US" sz="2000" dirty="0">
                <a:solidFill>
                  <a:schemeClr val="accent6"/>
                </a:solidFill>
                <a:latin typeface="Georgia"/>
              </a:rPr>
              <a:t> </a:t>
            </a:r>
            <a:r>
              <a:rPr lang="en-US" sz="2000" i="1" dirty="0">
                <a:solidFill>
                  <a:schemeClr val="accent6"/>
                </a:solidFill>
                <a:latin typeface="Georgia"/>
              </a:rPr>
              <a:t>The Elements of Journalism</a:t>
            </a:r>
            <a:r>
              <a:rPr lang="en-US" sz="2000" dirty="0">
                <a:solidFill>
                  <a:schemeClr val="accent6"/>
                </a:solidFill>
                <a:latin typeface="Georgia"/>
              </a:rPr>
              <a:t>.</a:t>
            </a:r>
          </a:p>
          <a:p>
            <a:endParaRPr lang="en-US" sz="2000" dirty="0">
              <a:solidFill>
                <a:schemeClr val="accent6"/>
              </a:solidFill>
              <a:latin typeface="Georgia"/>
            </a:endParaRPr>
          </a:p>
          <a:p>
            <a:r>
              <a:rPr lang="en-US" sz="2000" dirty="0">
                <a:solidFill>
                  <a:schemeClr val="accent6"/>
                </a:solidFill>
                <a:latin typeface="Georgia"/>
              </a:rPr>
              <a:t>Nick Kristoff: Reporters should not lead their reports with a lot of numbers and data but rather tell a story that grabs the reader and illustrates the big data to come later in the story. (R. Campbell)</a:t>
            </a:r>
          </a:p>
          <a:p>
            <a:endParaRPr lang="en-US" sz="2000" dirty="0">
              <a:solidFill>
                <a:schemeClr val="accent6"/>
              </a:solidFill>
              <a:latin typeface="Georgia"/>
            </a:endParaRPr>
          </a:p>
          <a:p>
            <a:r>
              <a:rPr lang="en-US" sz="2000" dirty="0">
                <a:solidFill>
                  <a:schemeClr val="accent6"/>
                </a:solidFill>
                <a:latin typeface="Georgia"/>
              </a:rPr>
              <a:t>Journalists are supposed to </a:t>
            </a:r>
            <a:r>
              <a:rPr lang="en-US" sz="2000" dirty="0">
                <a:solidFill>
                  <a:schemeClr val="accent6"/>
                </a:solidFill>
                <a:highlight>
                  <a:srgbClr val="FFFF00"/>
                </a:highlight>
                <a:latin typeface="Georgia"/>
              </a:rPr>
              <a:t>put facts into context </a:t>
            </a:r>
            <a:r>
              <a:rPr lang="en-US" sz="2000" dirty="0">
                <a:solidFill>
                  <a:schemeClr val="accent6"/>
                </a:solidFill>
                <a:latin typeface="Georgia"/>
              </a:rPr>
              <a:t>[and this] is the foundation of my work as a reporter and my work in the classroom as I teach journalism students how to write news.  (R. Pennington)</a:t>
            </a:r>
          </a:p>
          <a:p>
            <a:endParaRPr lang="en-US" sz="2000" dirty="0">
              <a:solidFill>
                <a:schemeClr val="accent6"/>
              </a:solidFill>
              <a:latin typeface="Georgia"/>
            </a:endParaRPr>
          </a:p>
          <a:p>
            <a:pPr>
              <a:lnSpc>
                <a:spcPct val="90000"/>
              </a:lnSpc>
            </a:pPr>
            <a:r>
              <a:rPr lang="en-US" sz="2000" dirty="0">
                <a:solidFill>
                  <a:schemeClr val="accent6"/>
                </a:solidFill>
                <a:latin typeface="Georgia"/>
              </a:rPr>
              <a:t>What </a:t>
            </a:r>
            <a:r>
              <a:rPr lang="en-US" sz="2000" dirty="0">
                <a:solidFill>
                  <a:schemeClr val="accent6"/>
                </a:solidFill>
                <a:latin typeface="Georgia"/>
                <a:cs typeface="Georgia"/>
              </a:rPr>
              <a:t>is the job of the statistician?  </a:t>
            </a:r>
          </a:p>
        </p:txBody>
      </p:sp>
      <p:sp>
        <p:nvSpPr>
          <p:cNvPr id="5" name="TextBox 4"/>
          <p:cNvSpPr txBox="1"/>
          <p:nvPr/>
        </p:nvSpPr>
        <p:spPr>
          <a:xfrm>
            <a:off x="424338" y="536311"/>
            <a:ext cx="7882263" cy="461665"/>
          </a:xfrm>
          <a:prstGeom prst="rect">
            <a:avLst/>
          </a:prstGeom>
          <a:noFill/>
        </p:spPr>
        <p:txBody>
          <a:bodyPr wrap="square" rtlCol="0">
            <a:spAutoFit/>
          </a:bodyPr>
          <a:lstStyle/>
          <a:p>
            <a:r>
              <a:rPr lang="en-US" sz="2400" dirty="0">
                <a:solidFill>
                  <a:schemeClr val="bg1"/>
                </a:solidFill>
                <a:latin typeface="Helvetica"/>
                <a:cs typeface="Helvetica"/>
              </a:rPr>
              <a:t>What can we learn from journalists?</a:t>
            </a: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48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513"/>
            <a:ext cx="8391728" cy="6462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01722" y="1267598"/>
            <a:ext cx="7790005" cy="3748719"/>
          </a:xfrm>
          <a:prstGeom prst="rect">
            <a:avLst/>
          </a:prstGeom>
          <a:noFill/>
        </p:spPr>
        <p:txBody>
          <a:bodyPr wrap="square" rtlCol="0">
            <a:spAutoFit/>
          </a:bodyPr>
          <a:lstStyle/>
          <a:p>
            <a:pPr>
              <a:lnSpc>
                <a:spcPct val="90000"/>
              </a:lnSpc>
            </a:pPr>
            <a:r>
              <a:rPr lang="en-US" sz="2400" dirty="0">
                <a:solidFill>
                  <a:schemeClr val="accent6"/>
                </a:solidFill>
                <a:latin typeface="Georgia"/>
                <a:cs typeface="Georgia"/>
              </a:rPr>
              <a:t>To conduct and to communicate the results of analyses to have impact.</a:t>
            </a:r>
          </a:p>
          <a:p>
            <a:pPr>
              <a:lnSpc>
                <a:spcPct val="90000"/>
              </a:lnSpc>
            </a:pPr>
            <a:endParaRPr lang="en-US" sz="2400" dirty="0">
              <a:solidFill>
                <a:schemeClr val="accent6"/>
              </a:solidFill>
              <a:latin typeface="Georgia"/>
              <a:cs typeface="Georgia"/>
            </a:endParaRPr>
          </a:p>
          <a:p>
            <a:pPr marL="342900" indent="-342900">
              <a:lnSpc>
                <a:spcPct val="90000"/>
              </a:lnSpc>
              <a:buFont typeface="Arial" panose="020B0604020202020204" pitchFamily="34" charset="0"/>
              <a:buChar char="•"/>
            </a:pPr>
            <a:r>
              <a:rPr lang="en-US" sz="2400" dirty="0">
                <a:solidFill>
                  <a:schemeClr val="accent6"/>
                </a:solidFill>
                <a:latin typeface="Georgia"/>
                <a:cs typeface="Georgia"/>
              </a:rPr>
              <a:t>“Grabbing the reader [audience]”</a:t>
            </a:r>
          </a:p>
          <a:p>
            <a:pPr marL="342900" indent="-342900">
              <a:lnSpc>
                <a:spcPct val="90000"/>
              </a:lnSpc>
              <a:buFont typeface="Arial" panose="020B0604020202020204" pitchFamily="34" charset="0"/>
              <a:buChar char="•"/>
            </a:pPr>
            <a:r>
              <a:rPr lang="en-US" sz="2400" dirty="0">
                <a:solidFill>
                  <a:schemeClr val="accent6"/>
                </a:solidFill>
                <a:latin typeface="Georgia"/>
                <a:cs typeface="Georgia"/>
              </a:rPr>
              <a:t>making the “significant interesting” </a:t>
            </a:r>
          </a:p>
          <a:p>
            <a:pPr marL="342900" indent="-342900">
              <a:lnSpc>
                <a:spcPct val="90000"/>
              </a:lnSpc>
              <a:buFont typeface="Arial" panose="020B0604020202020204" pitchFamily="34" charset="0"/>
              <a:buChar char="•"/>
            </a:pPr>
            <a:r>
              <a:rPr lang="en-US" sz="2400" dirty="0">
                <a:solidFill>
                  <a:schemeClr val="accent6"/>
                </a:solidFill>
                <a:latin typeface="Georgia"/>
                <a:cs typeface="Georgia"/>
              </a:rPr>
              <a:t>“putting facts in context” </a:t>
            </a:r>
          </a:p>
          <a:p>
            <a:pPr>
              <a:lnSpc>
                <a:spcPct val="90000"/>
              </a:lnSpc>
            </a:pPr>
            <a:endParaRPr lang="en-US" sz="2400" dirty="0">
              <a:solidFill>
                <a:schemeClr val="accent6"/>
              </a:solidFill>
              <a:latin typeface="Georgia"/>
              <a:cs typeface="Georgia"/>
            </a:endParaRPr>
          </a:p>
          <a:p>
            <a:pPr>
              <a:lnSpc>
                <a:spcPct val="90000"/>
              </a:lnSpc>
            </a:pPr>
            <a:r>
              <a:rPr lang="en-US" sz="2400" dirty="0">
                <a:solidFill>
                  <a:schemeClr val="accent6"/>
                </a:solidFill>
                <a:latin typeface="Georgia"/>
                <a:cs typeface="Georgia"/>
              </a:rPr>
              <a:t>all important for producing effective and impactful analyses</a:t>
            </a:r>
          </a:p>
          <a:p>
            <a:pPr>
              <a:lnSpc>
                <a:spcPct val="90000"/>
              </a:lnSpc>
            </a:pPr>
            <a:endParaRPr lang="en-US" sz="2400" dirty="0">
              <a:solidFill>
                <a:schemeClr val="accent6"/>
              </a:solidFill>
              <a:latin typeface="Georgia"/>
              <a:cs typeface="Georgia"/>
            </a:endParaRPr>
          </a:p>
          <a:p>
            <a:pPr>
              <a:lnSpc>
                <a:spcPct val="90000"/>
              </a:lnSpc>
            </a:pPr>
            <a:r>
              <a:rPr lang="en-US" sz="2400" dirty="0">
                <a:solidFill>
                  <a:schemeClr val="accent6"/>
                </a:solidFill>
                <a:latin typeface="Georgia"/>
                <a:cs typeface="Georgia"/>
              </a:rPr>
              <a:t>How often do we think about this?  </a:t>
            </a:r>
          </a:p>
        </p:txBody>
      </p:sp>
      <p:sp>
        <p:nvSpPr>
          <p:cNvPr id="5" name="TextBox 4"/>
          <p:cNvSpPr txBox="1"/>
          <p:nvPr/>
        </p:nvSpPr>
        <p:spPr>
          <a:xfrm>
            <a:off x="424338" y="536311"/>
            <a:ext cx="7882263" cy="461665"/>
          </a:xfrm>
          <a:prstGeom prst="rect">
            <a:avLst/>
          </a:prstGeom>
          <a:noFill/>
        </p:spPr>
        <p:txBody>
          <a:bodyPr wrap="square" rtlCol="0">
            <a:spAutoFit/>
          </a:bodyPr>
          <a:lstStyle/>
          <a:p>
            <a:r>
              <a:rPr lang="en-US" sz="2400" dirty="0">
                <a:solidFill>
                  <a:schemeClr val="bg1"/>
                </a:solidFill>
                <a:latin typeface="Helvetica"/>
                <a:cs typeface="Helvetica"/>
              </a:rPr>
              <a:t>1. Statistician’s job? </a:t>
            </a:r>
            <a:r>
              <a:rPr lang="en-US" sz="2000" dirty="0">
                <a:solidFill>
                  <a:schemeClr val="bg1"/>
                </a:solidFill>
                <a:latin typeface="Helvetica"/>
                <a:cs typeface="Helvetica"/>
              </a:rPr>
              <a:t>{ = Job of National Statistical Offices? }</a:t>
            </a:r>
          </a:p>
        </p:txBody>
      </p:sp>
      <p:cxnSp>
        <p:nvCxnSpPr>
          <p:cNvPr id="8" name="Straight Connector 7"/>
          <p:cNvCxnSpPr/>
          <p:nvPr/>
        </p:nvCxnSpPr>
        <p:spPr>
          <a:xfrm>
            <a:off x="0" y="5025794"/>
            <a:ext cx="9144000" cy="0"/>
          </a:xfrm>
          <a:prstGeom prst="line">
            <a:avLst/>
          </a:prstGeom>
          <a:ln w="28575"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347160"/>
      </p:ext>
    </p:extLst>
  </p:cSld>
  <p:clrMapOvr>
    <a:masterClrMapping/>
  </p:clrMapOvr>
</p:sld>
</file>

<file path=ppt/theme/theme1.xml><?xml version="1.0" encoding="utf-8"?>
<a:theme xmlns:a="http://schemas.openxmlformats.org/drawingml/2006/main" name="Custom Design">
  <a:themeElements>
    <a:clrScheme name="Custom 1">
      <a:dk1>
        <a:srgbClr val="006971"/>
      </a:dk1>
      <a:lt1>
        <a:srgbClr val="FFFFFF"/>
      </a:lt1>
      <a:dk2>
        <a:srgbClr val="9F0927"/>
      </a:dk2>
      <a:lt2>
        <a:srgbClr val="FFFEEF"/>
      </a:lt2>
      <a:accent1>
        <a:srgbClr val="006971"/>
      </a:accent1>
      <a:accent2>
        <a:srgbClr val="BE0A2A"/>
      </a:accent2>
      <a:accent3>
        <a:srgbClr val="F0CC3F"/>
      </a:accent3>
      <a:accent4>
        <a:srgbClr val="A7C784"/>
      </a:accent4>
      <a:accent5>
        <a:srgbClr val="D84725"/>
      </a:accent5>
      <a:accent6>
        <a:srgbClr val="008088"/>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TotalTime>
  <Words>3779</Words>
  <Application>Microsoft Macintosh PowerPoint</Application>
  <PresentationFormat>On-screen Show (16:9)</PresentationFormat>
  <Paragraphs>445</Paragraphs>
  <Slides>54</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Georgia</vt:lpstr>
      <vt:lpstr>Roboto</vt:lpstr>
      <vt:lpstr>Calibri</vt:lpstr>
      <vt:lpstr>Arial</vt:lpstr>
      <vt:lpstr>Helvetica</vt:lpstr>
      <vt:lpstr>Helvetica Neue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Concepts (continued)</vt:lpstr>
      <vt:lpstr>3. Concepts (continued)</vt:lpstr>
      <vt:lpstr>3. Concepts (continued)</vt:lpstr>
      <vt:lpstr>3. Concepts (continued)</vt:lpstr>
      <vt:lpstr>3. Concepts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Bailer, A. John Dr.</dc:creator>
  <cp:lastModifiedBy>John Bailer</cp:lastModifiedBy>
  <cp:revision>48</cp:revision>
  <dcterms:modified xsi:type="dcterms:W3CDTF">2020-03-02T13:22:07Z</dcterms:modified>
</cp:coreProperties>
</file>