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334" r:id="rId2"/>
    <p:sldId id="256" r:id="rId3"/>
    <p:sldId id="406" r:id="rId4"/>
    <p:sldId id="410" r:id="rId5"/>
    <p:sldId id="411" r:id="rId6"/>
    <p:sldId id="412" r:id="rId7"/>
    <p:sldId id="409" r:id="rId8"/>
    <p:sldId id="413" r:id="rId9"/>
    <p:sldId id="407" r:id="rId10"/>
    <p:sldId id="414" r:id="rId11"/>
    <p:sldId id="408" r:id="rId12"/>
    <p:sldId id="338" r:id="rId13"/>
  </p:sldIdLst>
  <p:sldSz cx="9144000" cy="5143500" type="screen16x9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8">
          <p15:clr>
            <a:srgbClr val="A4A3A4"/>
          </p15:clr>
        </p15:guide>
        <p15:guide id="2" orient="horz" pos="992">
          <p15:clr>
            <a:srgbClr val="A4A3A4"/>
          </p15:clr>
        </p15:guide>
        <p15:guide id="3" pos="5274">
          <p15:clr>
            <a:srgbClr val="A4A3A4"/>
          </p15:clr>
        </p15:guide>
        <p15:guide id="4" pos="407">
          <p15:clr>
            <a:srgbClr val="A4A3A4"/>
          </p15:clr>
        </p15:guide>
        <p15:guide id="5" pos="30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971"/>
    <a:srgbClr val="008080"/>
    <a:srgbClr val="4C68B0"/>
    <a:srgbClr val="FFC70D"/>
    <a:srgbClr val="FF8D03"/>
    <a:srgbClr val="FF5015"/>
    <a:srgbClr val="E79324"/>
    <a:srgbClr val="E99236"/>
    <a:srgbClr val="EAC1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588" autoAdjust="0"/>
    <p:restoredTop sz="99924" autoAdjust="0"/>
  </p:normalViewPr>
  <p:slideViewPr>
    <p:cSldViewPr snapToGrid="0" snapToObjects="1">
      <p:cViewPr varScale="1">
        <p:scale>
          <a:sx n="132" d="100"/>
          <a:sy n="132" d="100"/>
        </p:scale>
        <p:origin x="960" y="168"/>
      </p:cViewPr>
      <p:guideLst>
        <p:guide orient="horz" pos="478"/>
        <p:guide orient="horz" pos="992"/>
        <p:guide pos="5274"/>
        <p:guide pos="407"/>
        <p:guide pos="30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27" d="100"/>
        <a:sy n="22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C0B97A3-3FE6-574C-9830-89DD758FA87C}" type="datetimeFigureOut">
              <a:rPr lang="en-US" smtClean="0"/>
              <a:t>7/11/19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43D88234-B9B0-B149-8EA9-07B572C94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125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F67A7686-C06B-7244-B5B4-9CA632DF098E}" type="datetimeFigureOut">
              <a:rPr lang="en-US" smtClean="0"/>
              <a:t>7/11/19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0E5C49AE-04DB-9042-BA05-B316935E2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7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4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4637"/>
          </a:xfrm>
          <a:prstGeom prst="rect">
            <a:avLst/>
          </a:prstGeom>
        </p:spPr>
        <p:txBody>
          <a:bodyPr/>
          <a:lstStyle/>
          <a:p>
            <a:fld id="{1B6FEFE3-266A-E44C-AC5F-262E079E6860}" type="datetimeFigureOut">
              <a:rPr lang="en-US" smtClean="0"/>
              <a:t>7/11/19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4637"/>
          </a:xfrm>
          <a:prstGeom prst="rect">
            <a:avLst/>
          </a:prstGeom>
        </p:spPr>
        <p:txBody>
          <a:bodyPr/>
          <a:lstStyle/>
          <a:p>
            <a:fld id="{7AB33732-CC44-AD44-927A-79864248F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307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4637"/>
          </a:xfrm>
          <a:prstGeom prst="rect">
            <a:avLst/>
          </a:prstGeom>
        </p:spPr>
        <p:txBody>
          <a:bodyPr/>
          <a:lstStyle/>
          <a:p>
            <a:fld id="{1B6FEFE3-266A-E44C-AC5F-262E079E6860}" type="datetimeFigureOut">
              <a:rPr lang="en-US" smtClean="0"/>
              <a:t>7/11/19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4637"/>
          </a:xfrm>
          <a:prstGeom prst="rect">
            <a:avLst/>
          </a:prstGeom>
        </p:spPr>
        <p:txBody>
          <a:bodyPr/>
          <a:lstStyle/>
          <a:p>
            <a:fld id="{7AB33732-CC44-AD44-927A-79864248F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262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6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6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4637"/>
          </a:xfrm>
          <a:prstGeom prst="rect">
            <a:avLst/>
          </a:prstGeom>
        </p:spPr>
        <p:txBody>
          <a:bodyPr/>
          <a:lstStyle/>
          <a:p>
            <a:fld id="{1B6FEFE3-266A-E44C-AC5F-262E079E6860}" type="datetimeFigureOut">
              <a:rPr lang="en-US" smtClean="0"/>
              <a:t>7/11/19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4637"/>
          </a:xfrm>
          <a:prstGeom prst="rect">
            <a:avLst/>
          </a:prstGeom>
        </p:spPr>
        <p:txBody>
          <a:bodyPr/>
          <a:lstStyle/>
          <a:p>
            <a:fld id="{7AB33732-CC44-AD44-927A-79864248F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17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4637"/>
          </a:xfrm>
          <a:prstGeom prst="rect">
            <a:avLst/>
          </a:prstGeom>
        </p:spPr>
        <p:txBody>
          <a:bodyPr/>
          <a:lstStyle/>
          <a:p>
            <a:fld id="{1B6FEFE3-266A-E44C-AC5F-262E079E6860}" type="datetimeFigureOut">
              <a:rPr lang="en-US" smtClean="0"/>
              <a:t>7/11/19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4637"/>
          </a:xfrm>
          <a:prstGeom prst="rect">
            <a:avLst/>
          </a:prstGeom>
        </p:spPr>
        <p:txBody>
          <a:bodyPr/>
          <a:lstStyle/>
          <a:p>
            <a:fld id="{7AB33732-CC44-AD44-927A-79864248F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133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9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4637"/>
          </a:xfrm>
          <a:prstGeom prst="rect">
            <a:avLst/>
          </a:prstGeom>
        </p:spPr>
        <p:txBody>
          <a:bodyPr/>
          <a:lstStyle/>
          <a:p>
            <a:fld id="{1B6FEFE3-266A-E44C-AC5F-262E079E6860}" type="datetimeFigureOut">
              <a:rPr lang="en-US" smtClean="0"/>
              <a:t>7/11/19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4637"/>
          </a:xfrm>
          <a:prstGeom prst="rect">
            <a:avLst/>
          </a:prstGeom>
        </p:spPr>
        <p:txBody>
          <a:bodyPr/>
          <a:lstStyle/>
          <a:p>
            <a:fld id="{7AB33732-CC44-AD44-927A-79864248F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4637"/>
          </a:xfrm>
          <a:prstGeom prst="rect">
            <a:avLst/>
          </a:prstGeom>
        </p:spPr>
        <p:txBody>
          <a:bodyPr/>
          <a:lstStyle/>
          <a:p>
            <a:fld id="{1B6FEFE3-266A-E44C-AC5F-262E079E6860}" type="datetimeFigureOut">
              <a:rPr lang="en-US" smtClean="0"/>
              <a:t>7/11/19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4637"/>
          </a:xfrm>
          <a:prstGeom prst="rect">
            <a:avLst/>
          </a:prstGeom>
        </p:spPr>
        <p:txBody>
          <a:bodyPr/>
          <a:lstStyle/>
          <a:p>
            <a:fld id="{7AB33732-CC44-AD44-927A-79864248F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65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1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951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4637"/>
          </a:xfrm>
          <a:prstGeom prst="rect">
            <a:avLst/>
          </a:prstGeom>
        </p:spPr>
        <p:txBody>
          <a:bodyPr/>
          <a:lstStyle/>
          <a:p>
            <a:fld id="{1B6FEFE3-266A-E44C-AC5F-262E079E6860}" type="datetimeFigureOut">
              <a:rPr lang="en-US" smtClean="0"/>
              <a:t>7/11/19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4637"/>
          </a:xfrm>
          <a:prstGeom prst="rect">
            <a:avLst/>
          </a:prstGeom>
        </p:spPr>
        <p:txBody>
          <a:bodyPr/>
          <a:lstStyle/>
          <a:p>
            <a:fld id="{7AB33732-CC44-AD44-927A-79864248F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12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4637"/>
          </a:xfrm>
          <a:prstGeom prst="rect">
            <a:avLst/>
          </a:prstGeom>
        </p:spPr>
        <p:txBody>
          <a:bodyPr/>
          <a:lstStyle/>
          <a:p>
            <a:fld id="{1B6FEFE3-266A-E44C-AC5F-262E079E6860}" type="datetimeFigureOut">
              <a:rPr lang="en-US" smtClean="0"/>
              <a:t>7/11/19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4637"/>
          </a:xfrm>
          <a:prstGeom prst="rect">
            <a:avLst/>
          </a:prstGeom>
        </p:spPr>
        <p:txBody>
          <a:bodyPr/>
          <a:lstStyle/>
          <a:p>
            <a:fld id="{7AB33732-CC44-AD44-927A-79864248F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056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4637"/>
          </a:xfrm>
          <a:prstGeom prst="rect">
            <a:avLst/>
          </a:prstGeom>
        </p:spPr>
        <p:txBody>
          <a:bodyPr/>
          <a:lstStyle/>
          <a:p>
            <a:fld id="{1B6FEFE3-266A-E44C-AC5F-262E079E6860}" type="datetimeFigureOut">
              <a:rPr lang="en-US" smtClean="0"/>
              <a:t>7/11/19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4637"/>
          </a:xfrm>
          <a:prstGeom prst="rect">
            <a:avLst/>
          </a:prstGeom>
        </p:spPr>
        <p:txBody>
          <a:bodyPr/>
          <a:lstStyle/>
          <a:p>
            <a:fld id="{7AB33732-CC44-AD44-927A-79864248F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5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9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4637"/>
          </a:xfrm>
          <a:prstGeom prst="rect">
            <a:avLst/>
          </a:prstGeom>
        </p:spPr>
        <p:txBody>
          <a:bodyPr/>
          <a:lstStyle/>
          <a:p>
            <a:fld id="{1B6FEFE3-266A-E44C-AC5F-262E079E6860}" type="datetimeFigureOut">
              <a:rPr lang="en-US" smtClean="0"/>
              <a:t>7/11/19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4637"/>
          </a:xfrm>
          <a:prstGeom prst="rect">
            <a:avLst/>
          </a:prstGeom>
        </p:spPr>
        <p:txBody>
          <a:bodyPr/>
          <a:lstStyle/>
          <a:p>
            <a:fld id="{7AB33732-CC44-AD44-927A-79864248F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75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1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4637"/>
          </a:xfrm>
          <a:prstGeom prst="rect">
            <a:avLst/>
          </a:prstGeom>
        </p:spPr>
        <p:txBody>
          <a:bodyPr/>
          <a:lstStyle/>
          <a:p>
            <a:fld id="{1B6FEFE3-266A-E44C-AC5F-262E079E6860}" type="datetimeFigureOut">
              <a:rPr lang="en-US" smtClean="0"/>
              <a:t>7/11/19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4637"/>
          </a:xfrm>
          <a:prstGeom prst="rect">
            <a:avLst/>
          </a:prstGeom>
        </p:spPr>
        <p:txBody>
          <a:bodyPr/>
          <a:lstStyle/>
          <a:p>
            <a:fld id="{7AB33732-CC44-AD44-927A-79864248F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25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8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baileraj@miamioh.edu" TargetMode="External"/><Relationship Id="rId4" Type="http://schemas.openxmlformats.org/officeDocument/2006/relationships/hyperlink" Target="http://www.users.miamioh.edu/baileraj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3" Type="http://schemas.openxmlformats.org/officeDocument/2006/relationships/image" Target="../media/image2.tif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-9922" y="0"/>
            <a:ext cx="9153922" cy="119219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11199" y="2008092"/>
            <a:ext cx="78217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/>
                </a:solidFill>
                <a:latin typeface="Georgia"/>
                <a:cs typeface="Georgia"/>
              </a:rPr>
              <a:t>A. John Bailer</a:t>
            </a:r>
          </a:p>
          <a:p>
            <a:pPr algn="ctr"/>
            <a:r>
              <a:rPr lang="en-US" sz="2400" dirty="0" smtClean="0">
                <a:solidFill>
                  <a:schemeClr val="accent6"/>
                </a:solidFill>
                <a:latin typeface="Georgia"/>
                <a:cs typeface="Georgia"/>
              </a:rPr>
              <a:t>baileraj@MiamiOH.edu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8712" y="86392"/>
            <a:ext cx="86569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To the Point: Critical Skills and Knowledge To Be Successful in Academia, Industry And the </a:t>
            </a:r>
            <a:r>
              <a:rPr lang="en-US" dirty="0" smtClean="0">
                <a:solidFill>
                  <a:schemeClr val="bg1"/>
                </a:solidFill>
              </a:rPr>
              <a:t>Government </a:t>
            </a:r>
            <a:r>
              <a:rPr lang="en-US" sz="1400" dirty="0" smtClean="0">
                <a:solidFill>
                  <a:schemeClr val="bg1"/>
                </a:solidFill>
              </a:rPr>
              <a:t>{Session 16 – Sunday 2:00-3:50}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949147"/>
            <a:ext cx="9144000" cy="205302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M logo 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685" y="3621539"/>
            <a:ext cx="2682630" cy="1002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530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92513"/>
            <a:ext cx="8391728" cy="64622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1722" y="1267598"/>
            <a:ext cx="7790005" cy="308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Example: Think </a:t>
            </a:r>
            <a:r>
              <a:rPr lang="en-US" sz="2400" dirty="0"/>
              <a:t>beyond your local unit</a:t>
            </a:r>
          </a:p>
          <a:p>
            <a:pPr marL="914400" lvl="1" indent="-457200">
              <a:lnSpc>
                <a:spcPct val="90000"/>
              </a:lnSpc>
              <a:buFont typeface="+mj-lt"/>
              <a:buAutoNum type="alphaLcParenR"/>
            </a:pPr>
            <a:r>
              <a:rPr lang="en-US" sz="2400" dirty="0"/>
              <a:t>BS DS and </a:t>
            </a:r>
            <a:r>
              <a:rPr lang="en-US" sz="2400" dirty="0" smtClean="0"/>
              <a:t>Stat &lt;- rename/</a:t>
            </a:r>
            <a:r>
              <a:rPr lang="en-US" sz="2400" dirty="0" err="1" smtClean="0"/>
              <a:t>relabel</a:t>
            </a:r>
            <a:r>
              <a:rPr lang="en-US" sz="2400" dirty="0" smtClean="0"/>
              <a:t> BS Stat?</a:t>
            </a:r>
            <a:endParaRPr lang="en-US" sz="2400" dirty="0"/>
          </a:p>
          <a:p>
            <a:pPr marL="914400" lvl="1" indent="-457200">
              <a:lnSpc>
                <a:spcPct val="90000"/>
              </a:lnSpc>
              <a:buFont typeface="+mj-lt"/>
              <a:buAutoNum type="alphaLcParenR"/>
            </a:pPr>
            <a:r>
              <a:rPr lang="en-US" sz="2400" dirty="0"/>
              <a:t>BA </a:t>
            </a:r>
            <a:r>
              <a:rPr lang="en-US" sz="2400" dirty="0" smtClean="0"/>
              <a:t>DA &lt;- support foundation for new degree?</a:t>
            </a: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Benefits: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Resources are tight – good citizens are rewarded 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Costs: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May be a direction that wasn’t initially thought interesting</a:t>
            </a:r>
            <a:endParaRPr lang="en-US" sz="2400" dirty="0">
              <a:solidFill>
                <a:schemeClr val="accent6"/>
              </a:solidFill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4339" y="536310"/>
            <a:ext cx="7642267" cy="618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en-US" dirty="0" smtClean="0">
                <a:solidFill>
                  <a:schemeClr val="bg1"/>
                </a:solidFill>
              </a:rPr>
              <a:t>How </a:t>
            </a:r>
            <a:r>
              <a:rPr lang="en-US" dirty="0">
                <a:solidFill>
                  <a:schemeClr val="bg1"/>
                </a:solidFill>
              </a:rPr>
              <a:t>can you be a positive influencer in your organization? (perils and </a:t>
            </a:r>
            <a:r>
              <a:rPr lang="en-US" sz="2000" dirty="0">
                <a:solidFill>
                  <a:schemeClr val="bg1"/>
                </a:solidFill>
              </a:rPr>
              <a:t>benefits</a:t>
            </a:r>
            <a:r>
              <a:rPr lang="en-US" dirty="0" smtClean="0">
                <a:solidFill>
                  <a:schemeClr val="bg1"/>
                </a:solidFill>
              </a:rPr>
              <a:t>) [#12] 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025794"/>
            <a:ext cx="914400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M logo 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606" y="4571212"/>
            <a:ext cx="935593" cy="34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07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92513"/>
            <a:ext cx="8391728" cy="64622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1722" y="1267598"/>
            <a:ext cx="7790005" cy="5106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/>
              <a:t>JSM – IOLs; sponsored sessions by sections of particular interest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Short courses – workshops / tutorials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Carve time in calendar to read 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Twitter </a:t>
            </a:r>
          </a:p>
          <a:p>
            <a:pPr marL="800100" lvl="1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visualization - @</a:t>
            </a:r>
            <a:r>
              <a:rPr lang="en-US" sz="2400" dirty="0" err="1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flowingdata</a:t>
            </a:r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(Nathan </a:t>
            </a:r>
            <a:r>
              <a:rPr lang="en-US" sz="2400" dirty="0" err="1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Yau</a:t>
            </a:r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 @</a:t>
            </a:r>
            <a:r>
              <a:rPr lang="en-US" sz="2400" dirty="0" err="1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EdwardTufte</a:t>
            </a:r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@</a:t>
            </a:r>
            <a:r>
              <a:rPr lang="en-US" sz="2400" dirty="0" err="1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eagereyes</a:t>
            </a:r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(Robert </a:t>
            </a:r>
            <a:r>
              <a:rPr lang="en-US" sz="2400" dirty="0" err="1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Kosara</a:t>
            </a:r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 @</a:t>
            </a:r>
            <a:r>
              <a:rPr lang="en-US" sz="2400" dirty="0" err="1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nbrgraphs</a:t>
            </a:r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(Naomi Robbins); @</a:t>
            </a:r>
            <a:r>
              <a:rPr lang="en-US" sz="2400" dirty="0" err="1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AlbertoCairo</a:t>
            </a:r>
            <a:endParaRPr lang="en-US" sz="24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tools / </a:t>
            </a:r>
            <a:r>
              <a:rPr lang="en-US" sz="2400" dirty="0" err="1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Rstudio</a:t>
            </a:r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@</a:t>
            </a:r>
            <a:r>
              <a:rPr lang="en-US" sz="2400" dirty="0" err="1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JennyBryan</a:t>
            </a:r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@</a:t>
            </a:r>
            <a:r>
              <a:rPr lang="en-US" sz="2400" dirty="0" err="1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winston_chang</a:t>
            </a:r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@</a:t>
            </a:r>
            <a:r>
              <a:rPr lang="en-US" sz="2400" dirty="0" err="1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minebockek</a:t>
            </a:r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(Mine </a:t>
            </a:r>
            <a:r>
              <a:rPr lang="en-US" sz="2400" dirty="0" err="1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Cetinkaya-Rundel</a:t>
            </a:r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 @</a:t>
            </a:r>
            <a:r>
              <a:rPr lang="en-US" sz="2400" dirty="0" err="1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rstudio</a:t>
            </a:r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@</a:t>
            </a:r>
            <a:r>
              <a:rPr lang="en-US" sz="2400" dirty="0" err="1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RLangTip</a:t>
            </a:r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@</a:t>
            </a:r>
            <a:r>
              <a:rPr lang="en-US" sz="2400" dirty="0" err="1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hadleywickham</a:t>
            </a:r>
            <a:endParaRPr lang="en-US" sz="2400" dirty="0" smtClean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endParaRPr lang="en-US" sz="2400" dirty="0" smtClean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endParaRPr lang="en-US" sz="3200" dirty="0">
              <a:solidFill>
                <a:schemeClr val="accent6"/>
              </a:solidFill>
              <a:latin typeface="Georgia"/>
              <a:cs typeface="Georgia"/>
            </a:endParaRPr>
          </a:p>
          <a:p>
            <a:pPr>
              <a:lnSpc>
                <a:spcPct val="90000"/>
              </a:lnSpc>
            </a:pPr>
            <a:endParaRPr lang="en-US" dirty="0">
              <a:solidFill>
                <a:schemeClr val="accent6"/>
              </a:solidFill>
              <a:latin typeface="Georgia"/>
              <a:cs typeface="Georgia"/>
            </a:endParaRPr>
          </a:p>
          <a:p>
            <a:pPr>
              <a:lnSpc>
                <a:spcPct val="90000"/>
              </a:lnSpc>
            </a:pPr>
            <a:endParaRPr lang="en-US" sz="2400" dirty="0">
              <a:solidFill>
                <a:schemeClr val="accent6"/>
              </a:solidFill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4339" y="536310"/>
            <a:ext cx="7826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dirty="0">
                <a:solidFill>
                  <a:schemeClr val="bg1"/>
                </a:solidFill>
              </a:rPr>
              <a:t>4</a:t>
            </a:r>
            <a:r>
              <a:rPr lang="en-US" sz="2000" dirty="0" smtClean="0">
                <a:solidFill>
                  <a:schemeClr val="bg1"/>
                </a:solidFill>
              </a:rPr>
              <a:t>. </a:t>
            </a:r>
            <a:r>
              <a:rPr lang="en-US" sz="2000" dirty="0" smtClean="0">
                <a:solidFill>
                  <a:schemeClr val="bg1"/>
                </a:solidFill>
              </a:rPr>
              <a:t>What </a:t>
            </a:r>
            <a:r>
              <a:rPr lang="en-US" sz="2000" dirty="0">
                <a:solidFill>
                  <a:schemeClr val="bg1"/>
                </a:solidFill>
              </a:rPr>
              <a:t>strategies help deal with / keep </a:t>
            </a:r>
            <a:r>
              <a:rPr lang="en-US" sz="2000" dirty="0" smtClean="0">
                <a:solidFill>
                  <a:schemeClr val="bg1"/>
                </a:solidFill>
              </a:rPr>
              <a:t>pace </a:t>
            </a:r>
            <a:r>
              <a:rPr lang="en-US" sz="2000" dirty="0">
                <a:solidFill>
                  <a:schemeClr val="bg1"/>
                </a:solidFill>
              </a:rPr>
              <a:t>with the relentless change in computational tools and statistical methods?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[#6]</a:t>
            </a:r>
            <a:endParaRPr lang="en-US" sz="2000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025794"/>
            <a:ext cx="914400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M logo 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606" y="4571212"/>
            <a:ext cx="935593" cy="34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739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169398"/>
            <a:ext cx="4080578" cy="4552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8440" y="214229"/>
            <a:ext cx="3566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Helvetica"/>
                <a:cs typeface="Helvetica"/>
              </a:rPr>
              <a:t>Thank </a:t>
            </a:r>
            <a:r>
              <a:rPr lang="en-US" dirty="0" smtClean="0">
                <a:solidFill>
                  <a:schemeClr val="bg1"/>
                </a:solidFill>
                <a:latin typeface="Helvetica"/>
                <a:cs typeface="Helvetica"/>
              </a:rPr>
              <a:t>you</a:t>
            </a:r>
            <a:endParaRPr lang="en-US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pic>
        <p:nvPicPr>
          <p:cNvPr id="7" name="Picture 6" descr="M logo 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1603" y="4735550"/>
            <a:ext cx="935593" cy="34977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8615" y="991402"/>
            <a:ext cx="565097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John Bailer</a:t>
            </a:r>
          </a:p>
          <a:p>
            <a:endParaRPr lang="en-US" sz="2400" dirty="0"/>
          </a:p>
          <a:p>
            <a:r>
              <a:rPr lang="en-US" sz="2400" dirty="0" smtClean="0">
                <a:hlinkClick r:id="rId3"/>
              </a:rPr>
              <a:t>baileraj@miamioh.edu</a:t>
            </a:r>
            <a:endParaRPr lang="en-US" sz="2400" dirty="0" smtClean="0"/>
          </a:p>
          <a:p>
            <a:r>
              <a:rPr lang="en-US" sz="2400" dirty="0" smtClean="0">
                <a:hlinkClick r:id="rId4"/>
              </a:rPr>
              <a:t>http://www.users.miamioh.edu/baileraj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@</a:t>
            </a:r>
            <a:r>
              <a:rPr lang="en-US" sz="2400" dirty="0" err="1" smtClean="0"/>
              <a:t>john_bailer</a:t>
            </a:r>
            <a:endParaRPr lang="en-US" sz="2400" dirty="0" smtClean="0"/>
          </a:p>
          <a:p>
            <a:r>
              <a:rPr lang="en-US" sz="2400" dirty="0" smtClean="0"/>
              <a:t>@</a:t>
            </a:r>
            <a:r>
              <a:rPr lang="en-US" sz="2400" dirty="0" err="1" smtClean="0"/>
              <a:t>statsandstories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8476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92513"/>
            <a:ext cx="8391728" cy="64622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1723" y="1329777"/>
            <a:ext cx="7790005" cy="29177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accent6"/>
                </a:solidFill>
                <a:latin typeface="Georgia"/>
                <a:cs typeface="Georgia"/>
              </a:rPr>
              <a:t>In my remarks, I will consider three </a:t>
            </a:r>
            <a:r>
              <a:rPr lang="en-US" sz="2400" dirty="0">
                <a:solidFill>
                  <a:schemeClr val="accent6"/>
                </a:solidFill>
                <a:latin typeface="Georgia"/>
                <a:cs typeface="Georgia"/>
              </a:rPr>
              <a:t>(±1) questions</a:t>
            </a:r>
            <a:endParaRPr lang="en-US" sz="2400" dirty="0" smtClean="0">
              <a:solidFill>
                <a:schemeClr val="accent6"/>
              </a:solidFill>
              <a:latin typeface="Georgia"/>
              <a:cs typeface="Georgia"/>
            </a:endParaRP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does it mean to be successful these </a:t>
            </a:r>
            <a:r>
              <a:rPr lang="en-US" dirty="0" smtClean="0"/>
              <a:t>days? What </a:t>
            </a:r>
            <a:r>
              <a:rPr lang="en-US" dirty="0"/>
              <a:t>does it take to be successful these days? (What is success?) </a:t>
            </a:r>
            <a:r>
              <a:rPr lang="en-US" dirty="0" smtClean="0"/>
              <a:t>[#1]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Coming </a:t>
            </a:r>
            <a:r>
              <a:rPr lang="en-US" dirty="0"/>
              <a:t>across an unexpected opportunity that led to career path changes that you </a:t>
            </a:r>
            <a:r>
              <a:rPr lang="en-US" dirty="0" smtClean="0"/>
              <a:t>would not </a:t>
            </a:r>
            <a:r>
              <a:rPr lang="en-US" dirty="0"/>
              <a:t>have envisioned </a:t>
            </a:r>
            <a:r>
              <a:rPr lang="en-US" dirty="0" smtClean="0"/>
              <a:t>otherwise - </a:t>
            </a:r>
            <a:r>
              <a:rPr lang="en-US" dirty="0"/>
              <a:t>Have you encountered unexpected opportunity(-</a:t>
            </a:r>
            <a:r>
              <a:rPr lang="en-US" dirty="0" err="1"/>
              <a:t>ies</a:t>
            </a:r>
            <a:r>
              <a:rPr lang="en-US" dirty="0"/>
              <a:t>) that led to career path changes that you would not have envisioned otherwise</a:t>
            </a:r>
            <a:r>
              <a:rPr lang="en-US" dirty="0" smtClean="0"/>
              <a:t>? [#3]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How </a:t>
            </a:r>
            <a:r>
              <a:rPr lang="en-US" dirty="0" smtClean="0"/>
              <a:t>can you be </a:t>
            </a:r>
            <a:r>
              <a:rPr lang="en-US" dirty="0"/>
              <a:t>a positive influencer in your </a:t>
            </a:r>
            <a:r>
              <a:rPr lang="en-US" dirty="0" smtClean="0"/>
              <a:t>organization? (perils </a:t>
            </a:r>
            <a:r>
              <a:rPr lang="en-US" dirty="0"/>
              <a:t>and </a:t>
            </a:r>
            <a:r>
              <a:rPr lang="en-US" dirty="0" smtClean="0"/>
              <a:t>benefits</a:t>
            </a:r>
            <a:r>
              <a:rPr lang="en-US" dirty="0" smtClean="0"/>
              <a:t>) [#12]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strategies help deal with / keep pace with the relentless change in computational tools and statistical methods? </a:t>
            </a:r>
            <a:r>
              <a:rPr lang="en-US" dirty="0"/>
              <a:t>[#6]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4339" y="536310"/>
            <a:ext cx="55968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Helvetica"/>
                <a:cs typeface="Helvetica"/>
              </a:rPr>
              <a:t>Outline</a:t>
            </a:r>
            <a:endParaRPr lang="en-US" sz="2800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143500"/>
            <a:ext cx="914400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M logo 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606" y="4571212"/>
            <a:ext cx="935593" cy="34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013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92513"/>
            <a:ext cx="8391728" cy="64622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1722" y="1267598"/>
            <a:ext cx="7790005" cy="225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0000"/>
              </a:lnSpc>
              <a:buAutoNum type="arabicPeriod"/>
            </a:pPr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Preparation for success?</a:t>
            </a:r>
          </a:p>
          <a:p>
            <a:pPr marL="914400" lvl="1" indent="-457200">
              <a:lnSpc>
                <a:spcPct val="90000"/>
              </a:lnSpc>
              <a:buFont typeface="+mj-lt"/>
              <a:buAutoNum type="alphaLcParenR"/>
            </a:pP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Success at different levels – individual, organization, profession</a:t>
            </a:r>
            <a:endParaRPr lang="en-US" sz="2000" dirty="0" smtClean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Predictors of Success?</a:t>
            </a:r>
          </a:p>
          <a:p>
            <a:pPr marL="914400" lvl="1" indent="-457200">
              <a:lnSpc>
                <a:spcPct val="90000"/>
              </a:lnSpc>
              <a:buFont typeface="+mj-lt"/>
              <a:buAutoNum type="alphaLcPeriod"/>
            </a:pP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Balance</a:t>
            </a:r>
          </a:p>
          <a:p>
            <a:pPr marL="914400" lvl="1" indent="-457200">
              <a:lnSpc>
                <a:spcPct val="90000"/>
              </a:lnSpc>
              <a:buFont typeface="+mj-lt"/>
              <a:buAutoNum type="alphaLcPeriod"/>
            </a:pP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Calendar Discipline / Focus – </a:t>
            </a:r>
            <a:r>
              <a:rPr lang="en-US" sz="2000" i="1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Deep </a:t>
            </a:r>
            <a:r>
              <a:rPr lang="en-US" sz="2000" i="1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 [C. Newport]</a:t>
            </a:r>
            <a:endParaRPr lang="en-US" sz="2000" i="1" dirty="0" smtClean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Evolution of the definition of success over a career?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endParaRPr lang="en-US" sz="24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4339" y="536310"/>
            <a:ext cx="7642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dirty="0" smtClean="0">
                <a:solidFill>
                  <a:schemeClr val="bg1"/>
                </a:solidFill>
              </a:rPr>
              <a:t>1. What </a:t>
            </a:r>
            <a:r>
              <a:rPr lang="en-US" sz="2000" dirty="0">
                <a:solidFill>
                  <a:schemeClr val="bg1"/>
                </a:solidFill>
              </a:rPr>
              <a:t>does it take to be successful these days? (What is success</a:t>
            </a:r>
            <a:r>
              <a:rPr lang="en-US" sz="2000" dirty="0" smtClean="0">
                <a:solidFill>
                  <a:schemeClr val="bg1"/>
                </a:solidFill>
              </a:rPr>
              <a:t>?) [#1]</a:t>
            </a:r>
            <a:endParaRPr lang="en-US" sz="2000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025794"/>
            <a:ext cx="914400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M logo 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606" y="4571212"/>
            <a:ext cx="935593" cy="34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164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92513"/>
            <a:ext cx="8391728" cy="64622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1723" y="1182539"/>
            <a:ext cx="77900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0000"/>
              </a:lnSpc>
              <a:buAutoNum type="arabicPeriod"/>
            </a:pPr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Individual</a:t>
            </a:r>
            <a:endParaRPr lang="en-US" sz="2400" dirty="0" smtClean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>
              <a:lnSpc>
                <a:spcPct val="90000"/>
              </a:lnSpc>
              <a:buFont typeface="+mj-lt"/>
              <a:buAutoNum type="alphaLcParenR"/>
            </a:pP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Continuing to develop as a professional and as a person</a:t>
            </a:r>
          </a:p>
          <a:p>
            <a:pPr marL="914400" lvl="1" indent="-457200">
              <a:lnSpc>
                <a:spcPct val="90000"/>
              </a:lnSpc>
              <a:buFont typeface="+mj-lt"/>
              <a:buAutoNum type="alphaLcParenR"/>
            </a:pP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metrics do you consider? Reflect your values / goals. Examples: (academic): productive scholar (# pubs, grant $), effective teacher (teaching </a:t>
            </a:r>
            <a:r>
              <a:rPr lang="en-US" sz="2000" dirty="0" err="1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evals</a:t>
            </a: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 Example goals: Autonomy and independence</a:t>
            </a:r>
          </a:p>
          <a:p>
            <a:pPr marL="914400" lvl="1" indent="-457200">
              <a:lnSpc>
                <a:spcPct val="90000"/>
              </a:lnSpc>
              <a:buFont typeface="+mj-lt"/>
              <a:buAutoNum type="alphaLcParenR"/>
            </a:pP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you happy? Experiencing new challenges?</a:t>
            </a:r>
            <a:endParaRPr lang="en-US" sz="2000" dirty="0" smtClean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Organization</a:t>
            </a:r>
          </a:p>
          <a:p>
            <a:pPr marL="914400" lvl="1" indent="-457200">
              <a:lnSpc>
                <a:spcPct val="90000"/>
              </a:lnSpc>
              <a:buFont typeface="+mj-lt"/>
              <a:buAutoNum type="alphaLcParenR"/>
            </a:pP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Strategic priorities for your organization? How do you contribute? </a:t>
            </a:r>
            <a:endParaRPr lang="en-US" sz="2000" dirty="0" smtClean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en-US" sz="2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Profession</a:t>
            </a:r>
            <a:endParaRPr lang="en-US" sz="2400" dirty="0" smtClean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>
              <a:lnSpc>
                <a:spcPct val="90000"/>
              </a:lnSpc>
              <a:buFont typeface="+mj-lt"/>
              <a:buAutoNum type="alphaLcParenR"/>
            </a:pP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Local level? What do collaborators think of statisticians after working with you? Advancing prof?</a:t>
            </a:r>
            <a:endParaRPr lang="en-US" sz="20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4339" y="536310"/>
            <a:ext cx="7642267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1.1 What </a:t>
            </a:r>
            <a:r>
              <a:rPr lang="en-US" sz="2400" dirty="0">
                <a:solidFill>
                  <a:schemeClr val="bg1"/>
                </a:solidFill>
              </a:rPr>
              <a:t>is success</a:t>
            </a:r>
            <a:r>
              <a:rPr lang="en-US" sz="2400" dirty="0" smtClean="0">
                <a:solidFill>
                  <a:schemeClr val="bg1"/>
                </a:solidFill>
              </a:rPr>
              <a:t>?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025794"/>
            <a:ext cx="914400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M logo 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606" y="4571212"/>
            <a:ext cx="935593" cy="34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038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92513"/>
            <a:ext cx="8391728" cy="64622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1723" y="1182539"/>
            <a:ext cx="779000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lnSpc>
                <a:spcPct val="90000"/>
              </a:lnSpc>
              <a:buFont typeface="+mj-lt"/>
              <a:buAutoNum type="alphaLcPeriod"/>
            </a:pP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Balance</a:t>
            </a:r>
          </a:p>
          <a:p>
            <a:pPr marL="1428750" lvl="2" indent="-514350">
              <a:lnSpc>
                <a:spcPct val="90000"/>
              </a:lnSpc>
              <a:buFont typeface="+mj-lt"/>
              <a:buAutoNum type="romanLcPeriod"/>
            </a:pP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Budgets of money and time are implicit statements of what you value</a:t>
            </a:r>
          </a:p>
          <a:p>
            <a:pPr marL="1428750" lvl="2" indent="-514350">
              <a:lnSpc>
                <a:spcPct val="90000"/>
              </a:lnSpc>
              <a:buFont typeface="+mj-lt"/>
              <a:buAutoNum type="romanLcPeriod"/>
            </a:pP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Create time to make sure you take care of what is important (E.g. soccer coach, scout leader)</a:t>
            </a:r>
          </a:p>
          <a:p>
            <a:pPr marL="1371600" lvl="2" indent="-457200">
              <a:lnSpc>
                <a:spcPct val="90000"/>
              </a:lnSpc>
              <a:buFont typeface="+mj-lt"/>
              <a:buAutoNum type="romanLcPeriod"/>
            </a:pPr>
            <a:endParaRPr lang="en-US" sz="20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>
              <a:lnSpc>
                <a:spcPct val="90000"/>
              </a:lnSpc>
              <a:buFont typeface="+mj-lt"/>
              <a:buAutoNum type="alphaLcPeriod"/>
            </a:pPr>
            <a:r>
              <a:rPr lang="en-US" sz="2000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Calendar Discipline / Focus – </a:t>
            </a:r>
            <a:r>
              <a:rPr lang="en-US" sz="2000" i="1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Deep Work [C. Newport</a:t>
            </a:r>
            <a:r>
              <a:rPr lang="en-US" sz="2000" i="1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</a:p>
          <a:p>
            <a:pPr marL="1428750" lvl="2" indent="-514350">
              <a:lnSpc>
                <a:spcPct val="90000"/>
              </a:lnSpc>
              <a:buFont typeface="+mj-lt"/>
              <a:buAutoNum type="romanLcPeriod"/>
            </a:pP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your important work early. </a:t>
            </a:r>
          </a:p>
          <a:p>
            <a:pPr marL="1428750" lvl="2" indent="-514350">
              <a:lnSpc>
                <a:spcPct val="90000"/>
              </a:lnSpc>
              <a:buFont typeface="+mj-lt"/>
              <a:buAutoNum type="romanLcPeriod"/>
            </a:pP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Getting through email is not usually a metric of accomplishment – can be done twice a day</a:t>
            </a:r>
          </a:p>
          <a:p>
            <a:pPr marL="1428750" lvl="2" indent="-514350">
              <a:lnSpc>
                <a:spcPct val="90000"/>
              </a:lnSpc>
              <a:buFont typeface="+mj-lt"/>
              <a:buAutoNum type="romanLcPeriod"/>
            </a:pP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disciplined in allocating time</a:t>
            </a:r>
            <a:endParaRPr lang="en-US" sz="20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4339" y="536310"/>
            <a:ext cx="7642267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1.2 Predictors of Success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025794"/>
            <a:ext cx="914400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M logo 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606" y="4571212"/>
            <a:ext cx="935593" cy="34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33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92513"/>
            <a:ext cx="8391728" cy="64622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1723" y="1176195"/>
            <a:ext cx="7790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lnSpc>
                <a:spcPct val="90000"/>
              </a:lnSpc>
              <a:buFont typeface="+mj-lt"/>
              <a:buAutoNum type="alphaLcPeriod"/>
            </a:pP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Calendar Discipline - July 2019 calendar snapshot </a:t>
            </a:r>
            <a:endParaRPr lang="en-US" sz="2000" i="1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4339" y="536310"/>
            <a:ext cx="7642267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1.2 Predictors of Success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025794"/>
            <a:ext cx="914400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M logo 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606" y="4571212"/>
            <a:ext cx="935593" cy="34977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6428" y="1731759"/>
            <a:ext cx="2455336" cy="3107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47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92513"/>
            <a:ext cx="8391728" cy="64622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1722" y="1267598"/>
            <a:ext cx="779000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YES!!!! </a:t>
            </a: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Embrace serendipity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Personal History </a:t>
            </a: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starting point: </a:t>
            </a: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Ph.D</a:t>
            </a: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Biostat</a:t>
            </a: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(no interest in teaching)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Staff Fellow NIEHS (</a:t>
            </a:r>
            <a:r>
              <a:rPr lang="en-US" sz="2000" dirty="0" err="1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tenurable</a:t>
            </a: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career in govt. research</a:t>
            </a: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– expected to be there for career </a:t>
            </a:r>
            <a:r>
              <a:rPr lang="en-US" sz="2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 visit by UC prof when visiting home</a:t>
            </a:r>
            <a:endParaRPr lang="en-US" sz="20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Professor A&amp;S </a:t>
            </a: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 Dept. (not </a:t>
            </a:r>
            <a:r>
              <a:rPr lang="en-US" sz="2000" dirty="0" err="1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biostat</a:t>
            </a: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or public health) </a:t>
            </a:r>
            <a:r>
              <a:rPr lang="en-US" sz="2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1257300" lvl="2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</a:t>
            </a:r>
            <a:r>
              <a:rPr lang="is-I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aquatic tox colleagues at MU and risk folks at NIOSH</a:t>
            </a:r>
          </a:p>
          <a:p>
            <a:pPr lvl="2">
              <a:lnSpc>
                <a:spcPct val="90000"/>
              </a:lnSpc>
            </a:pPr>
            <a:r>
              <a:rPr lang="is-IS" sz="2000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s-I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(</a:t>
            </a:r>
            <a:r>
              <a:rPr lang="is-IS" sz="2000" i="1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 years later still collaborating!</a:t>
            </a:r>
            <a:r>
              <a:rPr lang="is-I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2000" dirty="0" smtClean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 err="1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Gero</a:t>
            </a: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colleagues saw I was a biostatistics </a:t>
            </a:r>
            <a:r>
              <a:rPr lang="is-I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 </a:t>
            </a: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embedded </a:t>
            </a: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Scripps Gerontology </a:t>
            </a: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Center (</a:t>
            </a:r>
            <a:r>
              <a:rPr lang="en-US" sz="2000" i="1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20+ years later - still collaborating</a:t>
            </a: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2000" dirty="0" smtClean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Led Quantitative Literacy FLC / team-taught News &amp; Numbers </a:t>
            </a: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 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(</a:t>
            </a:r>
            <a:r>
              <a:rPr lang="en-US" sz="2000" i="1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years ago but the podcast started 6 years ago going strong!</a:t>
            </a: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20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90000"/>
              </a:lnSpc>
              <a:buFont typeface="Wingdings" charset="2"/>
              <a:buChar char="Ø"/>
            </a:pP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 review =&gt; new dept. =&gt; dept. chair (</a:t>
            </a:r>
            <a:r>
              <a:rPr lang="en-US" sz="2000" i="1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 years ago and continues</a:t>
            </a: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4339" y="536310"/>
            <a:ext cx="7826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dirty="0" smtClean="0">
                <a:solidFill>
                  <a:schemeClr val="bg1"/>
                </a:solidFill>
              </a:rPr>
              <a:t>2. Have </a:t>
            </a:r>
            <a:r>
              <a:rPr lang="en-US" sz="2000" dirty="0">
                <a:solidFill>
                  <a:schemeClr val="bg1"/>
                </a:solidFill>
              </a:rPr>
              <a:t>you encountered unexpected opportunity(-</a:t>
            </a:r>
            <a:r>
              <a:rPr lang="en-US" sz="2000" dirty="0" err="1">
                <a:solidFill>
                  <a:schemeClr val="bg1"/>
                </a:solidFill>
              </a:rPr>
              <a:t>ies</a:t>
            </a:r>
            <a:r>
              <a:rPr lang="en-US" sz="2000" dirty="0">
                <a:solidFill>
                  <a:schemeClr val="bg1"/>
                </a:solidFill>
              </a:rPr>
              <a:t>) that led to career path changes that you would not have envisioned otherwise</a:t>
            </a:r>
            <a:r>
              <a:rPr lang="en-US" sz="2000" dirty="0" smtClean="0">
                <a:solidFill>
                  <a:schemeClr val="bg1"/>
                </a:solidFill>
              </a:rPr>
              <a:t>? [#3]</a:t>
            </a:r>
            <a:endParaRPr lang="en-US" sz="2800" dirty="0">
              <a:solidFill>
                <a:schemeClr val="bg1"/>
              </a:solidFill>
              <a:latin typeface="Georgia"/>
              <a:cs typeface="Georgia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025794"/>
            <a:ext cx="914400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M logo 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606" y="4571212"/>
            <a:ext cx="935593" cy="34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004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92513"/>
            <a:ext cx="8391728" cy="64622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1722" y="1267598"/>
            <a:ext cx="7790005" cy="4136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ENAR RECOM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ASA </a:t>
            </a:r>
            <a:r>
              <a:rPr lang="en-US" sz="2000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 Section involvement / ISI Risk Analysis SIG</a:t>
            </a:r>
          </a:p>
          <a:p>
            <a:pPr marL="8001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ASA </a:t>
            </a:r>
            <a:r>
              <a:rPr lang="en-US" sz="2000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Board Member (World Stat Day, 175</a:t>
            </a:r>
            <a:r>
              <a:rPr lang="en-US" sz="2000" baseline="30000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000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anniversary of ASA) – podcast with journalists – </a:t>
            </a:r>
            <a:r>
              <a:rPr lang="en-US" sz="2000" dirty="0" err="1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www.statsandstories.net</a:t>
            </a:r>
            <a:endParaRPr lang="en-US" sz="20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ISI </a:t>
            </a: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Council =&gt; Executive Committee =&gt; President-Elect (2017-19)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8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Bottom line – my career has been be a set of *</a:t>
            </a:r>
            <a:r>
              <a:rPr lang="en-US" sz="2000" dirty="0" err="1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nevers</a:t>
            </a: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 (yours may too?):</a:t>
            </a:r>
          </a:p>
          <a:p>
            <a:pPr marL="342900" indent="-342900">
              <a:lnSpc>
                <a:spcPct val="90000"/>
              </a:lnSpc>
              <a:buFont typeface="Arial" charset="0"/>
              <a:buChar char="•"/>
            </a:pP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Never expected to collaborate with aquatic toxicologists, gerontologists, occupational health researchers (or team-teach)</a:t>
            </a:r>
          </a:p>
          <a:p>
            <a:pPr marL="342900" indent="-342900">
              <a:lnSpc>
                <a:spcPct val="90000"/>
              </a:lnSpc>
              <a:buFont typeface="Arial" charset="0"/>
              <a:buChar char="•"/>
            </a:pP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Never planned to teach and certainly never aspired to be an academic administrator</a:t>
            </a:r>
          </a:p>
          <a:p>
            <a:pPr marL="342900" indent="-342900">
              <a:lnSpc>
                <a:spcPct val="90000"/>
              </a:lnSpc>
              <a:buFont typeface="Arial" charset="0"/>
              <a:buChar char="•"/>
            </a:pP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Never gave a minute of thought about being a part of society leadership</a:t>
            </a:r>
          </a:p>
          <a:p>
            <a:pPr marL="342900" indent="-342900">
              <a:lnSpc>
                <a:spcPct val="90000"/>
              </a:lnSpc>
              <a:buFont typeface="Arial" charset="0"/>
              <a:buChar char="•"/>
            </a:pPr>
            <a:r>
              <a:rPr lang="en-US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Never expected to worry about podcast production</a:t>
            </a:r>
          </a:p>
          <a:p>
            <a:pPr marL="342900" indent="-342900">
              <a:lnSpc>
                <a:spcPct val="90000"/>
              </a:lnSpc>
              <a:buFont typeface="Arial" charset="0"/>
              <a:buChar char="•"/>
            </a:pPr>
            <a:endParaRPr lang="en-US" sz="24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4339" y="536310"/>
            <a:ext cx="7826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dirty="0" smtClean="0">
                <a:solidFill>
                  <a:schemeClr val="bg1"/>
                </a:solidFill>
              </a:rPr>
              <a:t>2. (</a:t>
            </a:r>
            <a:r>
              <a:rPr lang="en-US" sz="2000" dirty="0" err="1" smtClean="0">
                <a:solidFill>
                  <a:schemeClr val="bg1"/>
                </a:solidFill>
              </a:rPr>
              <a:t>ctd</a:t>
            </a:r>
            <a:r>
              <a:rPr lang="en-US" sz="2000" dirty="0" smtClean="0">
                <a:solidFill>
                  <a:schemeClr val="bg1"/>
                </a:solidFill>
              </a:rPr>
              <a:t>) </a:t>
            </a:r>
            <a:r>
              <a:rPr lang="en-US" sz="2000" dirty="0">
                <a:solidFill>
                  <a:schemeClr val="bg1"/>
                </a:solidFill>
              </a:rPr>
              <a:t>unexpected opportunity(-</a:t>
            </a:r>
            <a:r>
              <a:rPr lang="en-US" sz="2000" dirty="0" err="1">
                <a:solidFill>
                  <a:schemeClr val="bg1"/>
                </a:solidFill>
              </a:rPr>
              <a:t>ies</a:t>
            </a:r>
            <a:r>
              <a:rPr lang="en-US" sz="2000" dirty="0">
                <a:solidFill>
                  <a:schemeClr val="bg1"/>
                </a:solidFill>
              </a:rPr>
              <a:t>) that led to career path changes that you would not have envisioned otherwise</a:t>
            </a:r>
            <a:r>
              <a:rPr lang="en-US" sz="2000" dirty="0" smtClean="0">
                <a:solidFill>
                  <a:schemeClr val="bg1"/>
                </a:solidFill>
              </a:rPr>
              <a:t>? [#3]</a:t>
            </a:r>
            <a:endParaRPr lang="en-US" sz="2800" dirty="0">
              <a:solidFill>
                <a:schemeClr val="bg1"/>
              </a:solidFill>
              <a:latin typeface="Georgia"/>
              <a:cs typeface="Georgia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025794"/>
            <a:ext cx="914400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M logo 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606" y="4571212"/>
            <a:ext cx="935593" cy="34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54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92513"/>
            <a:ext cx="8391728" cy="64622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1722" y="1267598"/>
            <a:ext cx="7790005" cy="374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/>
              <a:t>Be responsive to needs of </a:t>
            </a:r>
            <a:r>
              <a:rPr lang="en-US" sz="2400" dirty="0" smtClean="0"/>
              <a:t>organization</a:t>
            </a:r>
          </a:p>
          <a:p>
            <a:pPr marL="914400" lvl="1" indent="-457200">
              <a:lnSpc>
                <a:spcPct val="90000"/>
              </a:lnSpc>
              <a:buFont typeface="+mj-lt"/>
              <a:buAutoNum type="alphaLcParenR"/>
            </a:pPr>
            <a:r>
              <a:rPr lang="en-US" sz="2400" dirty="0" smtClean="0"/>
              <a:t>Make your organization look good</a:t>
            </a:r>
          </a:p>
          <a:p>
            <a:pPr marL="914400" lvl="1" indent="-457200">
              <a:lnSpc>
                <a:spcPct val="90000"/>
              </a:lnSpc>
              <a:buFont typeface="+mj-lt"/>
              <a:buAutoNum type="alphaLcParenR"/>
            </a:pPr>
            <a:r>
              <a:rPr lang="en-US" sz="2400" dirty="0" smtClean="0"/>
              <a:t>What is needed to make your unit be viewed as a critical, central contributor to the success of your organization?</a:t>
            </a:r>
          </a:p>
          <a:p>
            <a:pPr marL="914400" lvl="1" indent="-457200">
              <a:lnSpc>
                <a:spcPct val="90000"/>
              </a:lnSpc>
              <a:buFont typeface="+mj-lt"/>
              <a:buAutoNum type="alphaLcParenR"/>
            </a:pPr>
            <a:r>
              <a:rPr lang="en-US" sz="2400" dirty="0" smtClean="0"/>
              <a:t>What can you do to be viewed as a critical, central contributor to the success of your unit and the organization? [Hint: being rigid, nonresponsive and hyper-focused on self are incorrect answers]</a:t>
            </a:r>
            <a:endParaRPr lang="en-US" sz="2400" dirty="0" smtClean="0"/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/>
              <a:t>Have a definition of success that extends beyond you and your local department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24339" y="536310"/>
            <a:ext cx="7642267" cy="618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en-US" dirty="0" smtClean="0">
                <a:solidFill>
                  <a:schemeClr val="bg1"/>
                </a:solidFill>
              </a:rPr>
              <a:t>How </a:t>
            </a:r>
            <a:r>
              <a:rPr lang="en-US" dirty="0">
                <a:solidFill>
                  <a:schemeClr val="bg1"/>
                </a:solidFill>
              </a:rPr>
              <a:t>can you be a positive influencer in your organization? (perils and </a:t>
            </a:r>
            <a:r>
              <a:rPr lang="en-US" sz="2000" dirty="0">
                <a:solidFill>
                  <a:schemeClr val="bg1"/>
                </a:solidFill>
              </a:rPr>
              <a:t>benefits</a:t>
            </a:r>
            <a:r>
              <a:rPr lang="en-US" dirty="0" smtClean="0">
                <a:solidFill>
                  <a:schemeClr val="bg1"/>
                </a:solidFill>
              </a:rPr>
              <a:t>) [#12] 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025794"/>
            <a:ext cx="914400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M logo 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606" y="4571212"/>
            <a:ext cx="935593" cy="34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480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1">
      <a:dk1>
        <a:srgbClr val="006971"/>
      </a:dk1>
      <a:lt1>
        <a:sysClr val="window" lastClr="FFFFFF"/>
      </a:lt1>
      <a:dk2>
        <a:srgbClr val="9F0927"/>
      </a:dk2>
      <a:lt2>
        <a:srgbClr val="FFFEEF"/>
      </a:lt2>
      <a:accent1>
        <a:srgbClr val="006971"/>
      </a:accent1>
      <a:accent2>
        <a:srgbClr val="BE0A2A"/>
      </a:accent2>
      <a:accent3>
        <a:srgbClr val="F0CC3F"/>
      </a:accent3>
      <a:accent4>
        <a:srgbClr val="A7C784"/>
      </a:accent4>
      <a:accent5>
        <a:srgbClr val="D84725"/>
      </a:accent5>
      <a:accent6>
        <a:srgbClr val="00808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11422</TotalTime>
  <Words>986</Words>
  <Application>Microsoft Macintosh PowerPoint</Application>
  <PresentationFormat>On-screen Show (16:9)</PresentationFormat>
  <Paragraphs>90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Georgia</vt:lpstr>
      <vt:lpstr>Helvetica</vt:lpstr>
      <vt:lpstr>Wingdings</vt:lpstr>
      <vt:lpstr>Arial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campus!</dc:title>
  <dc:creator>Donna Barnet</dc:creator>
  <cp:lastModifiedBy>John Bailer</cp:lastModifiedBy>
  <cp:revision>365</cp:revision>
  <cp:lastPrinted>2014-10-02T19:37:14Z</cp:lastPrinted>
  <dcterms:created xsi:type="dcterms:W3CDTF">2011-09-09T19:38:31Z</dcterms:created>
  <dcterms:modified xsi:type="dcterms:W3CDTF">2019-07-12T13:28:13Z</dcterms:modified>
</cp:coreProperties>
</file>