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334" r:id="rId2"/>
    <p:sldId id="256" r:id="rId3"/>
    <p:sldId id="343" r:id="rId4"/>
    <p:sldId id="339" r:id="rId5"/>
    <p:sldId id="346" r:id="rId6"/>
    <p:sldId id="344" r:id="rId7"/>
    <p:sldId id="345" r:id="rId8"/>
    <p:sldId id="340" r:id="rId9"/>
    <p:sldId id="347" r:id="rId10"/>
    <p:sldId id="341" r:id="rId11"/>
    <p:sldId id="350" r:id="rId12"/>
    <p:sldId id="349" r:id="rId13"/>
    <p:sldId id="351" r:id="rId14"/>
    <p:sldId id="342" r:id="rId15"/>
    <p:sldId id="348" r:id="rId16"/>
    <p:sldId id="338" r:id="rId17"/>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971"/>
    <a:srgbClr val="008080"/>
    <a:srgbClr val="4C68B0"/>
    <a:srgbClr val="FFC70D"/>
    <a:srgbClr val="FF8D03"/>
    <a:srgbClr val="FF5015"/>
    <a:srgbClr val="E79324"/>
    <a:srgbClr val="E99236"/>
    <a:srgbClr val="EAC1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8" autoAdjust="0"/>
    <p:restoredTop sz="99924" autoAdjust="0"/>
  </p:normalViewPr>
  <p:slideViewPr>
    <p:cSldViewPr snapToGrid="0" snapToObjects="1">
      <p:cViewPr>
        <p:scale>
          <a:sx n="147" d="100"/>
          <a:sy n="147" d="100"/>
        </p:scale>
        <p:origin x="312" y="-114"/>
      </p:cViewPr>
      <p:guideLst>
        <p:guide orient="horz" pos="478"/>
        <p:guide orient="horz" pos="992"/>
        <p:guide pos="5274"/>
        <p:guide pos="407"/>
        <p:guide pos="30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27" d="100"/>
        <a:sy n="22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CC0B97A3-3FE6-574C-9830-89DD758FA87C}" type="datetimeFigureOut">
              <a:rPr lang="en-US" smtClean="0"/>
              <a:t>10/2/2014</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43D88234-B9B0-B149-8EA9-07B572C94401}" type="slidenum">
              <a:rPr lang="en-US" smtClean="0"/>
              <a:t>‹#›</a:t>
            </a:fld>
            <a:endParaRPr lang="en-US"/>
          </a:p>
        </p:txBody>
      </p:sp>
    </p:spTree>
    <p:extLst>
      <p:ext uri="{BB962C8B-B14F-4D97-AF65-F5344CB8AC3E}">
        <p14:creationId xmlns:p14="http://schemas.microsoft.com/office/powerpoint/2010/main" val="837125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67A7686-C06B-7244-B5B4-9CA632DF098E}" type="datetimeFigureOut">
              <a:rPr lang="en-US" smtClean="0"/>
              <a:t>10/2/2014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0E5C49AE-04DB-9042-BA05-B316935E2B04}" type="slidenum">
              <a:rPr lang="en-US" smtClean="0"/>
              <a:t>‹#›</a:t>
            </a:fld>
            <a:endParaRPr lang="en-US"/>
          </a:p>
        </p:txBody>
      </p:sp>
    </p:spTree>
    <p:extLst>
      <p:ext uri="{BB962C8B-B14F-4D97-AF65-F5344CB8AC3E}">
        <p14:creationId xmlns:p14="http://schemas.microsoft.com/office/powerpoint/2010/main" val="796716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10/2/2014</a:t>
            </a:fld>
            <a:endParaRPr lang="en-US"/>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265530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10/2/2014</a:t>
            </a:fld>
            <a:endParaRPr lang="en-US"/>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321226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10/2/2014</a:t>
            </a:fld>
            <a:endParaRPr lang="en-US"/>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232841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10/2/2014</a:t>
            </a:fld>
            <a:endParaRPr lang="en-US"/>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303813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9"/>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10/2/2014</a:t>
            </a:fld>
            <a:endParaRPr lang="en-US"/>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28873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10/2/2014</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317906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10/2/2014</a:t>
            </a:fld>
            <a:endParaRPr lang="en-US"/>
          </a:p>
        </p:txBody>
      </p:sp>
      <p:sp>
        <p:nvSpPr>
          <p:cNvPr id="8" name="Footer Placeholder 7"/>
          <p:cNvSpPr>
            <a:spLocks noGrp="1"/>
          </p:cNvSpPr>
          <p:nvPr>
            <p:ph type="ftr" sz="quarter" idx="11"/>
          </p:nvPr>
        </p:nvSpPr>
        <p:spPr>
          <a:xfrm>
            <a:off x="3124200" y="4767264"/>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63721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10/2/2014</a:t>
            </a:fld>
            <a:endParaRPr lang="en-US"/>
          </a:p>
        </p:txBody>
      </p:sp>
      <p:sp>
        <p:nvSpPr>
          <p:cNvPr id="4" name="Footer Placeholder 3"/>
          <p:cNvSpPr>
            <a:spLocks noGrp="1"/>
          </p:cNvSpPr>
          <p:nvPr>
            <p:ph type="ftr" sz="quarter" idx="11"/>
          </p:nvPr>
        </p:nvSpPr>
        <p:spPr>
          <a:xfrm>
            <a:off x="3124200" y="4767264"/>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91105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10/2/2014</a:t>
            </a:fld>
            <a:endParaRPr lang="en-US"/>
          </a:p>
        </p:txBody>
      </p:sp>
      <p:sp>
        <p:nvSpPr>
          <p:cNvPr id="3" name="Footer Placeholder 2"/>
          <p:cNvSpPr>
            <a:spLocks noGrp="1"/>
          </p:cNvSpPr>
          <p:nvPr>
            <p:ph type="ftr" sz="quarter" idx="11"/>
          </p:nvPr>
        </p:nvSpPr>
        <p:spPr>
          <a:xfrm>
            <a:off x="3124200" y="4767264"/>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91415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9"/>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10/2/2014</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403027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4637"/>
          </a:xfrm>
          <a:prstGeom prst="rect">
            <a:avLst/>
          </a:prstGeom>
        </p:spPr>
        <p:txBody>
          <a:bodyPr/>
          <a:lstStyle/>
          <a:p>
            <a:fld id="{1B6FEFE3-266A-E44C-AC5F-262E079E6860}" type="datetimeFigureOut">
              <a:rPr lang="en-US" smtClean="0"/>
              <a:t>10/2/2014</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4637"/>
          </a:xfrm>
          <a:prstGeom prst="rect">
            <a:avLst/>
          </a:prstGeom>
        </p:spPr>
        <p:txBody>
          <a:bodyPr/>
          <a:lstStyle/>
          <a:p>
            <a:fld id="{7AB33732-CC44-AD44-927A-79864248F693}" type="slidenum">
              <a:rPr lang="en-US" smtClean="0"/>
              <a:t>‹#›</a:t>
            </a:fld>
            <a:endParaRPr lang="en-US"/>
          </a:p>
        </p:txBody>
      </p:sp>
    </p:spTree>
    <p:extLst>
      <p:ext uri="{BB962C8B-B14F-4D97-AF65-F5344CB8AC3E}">
        <p14:creationId xmlns:p14="http://schemas.microsoft.com/office/powerpoint/2010/main" val="331932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8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amstat.org/education/gaise/GaiseCollege_Full.pdf" TargetMode="External"/><Relationship Id="rId2" Type="http://schemas.openxmlformats.org/officeDocument/2006/relationships/hyperlink" Target="http://www.amstat.org/publications/jse/" TargetMode="Externa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hyperlink" Target="http://www.rossmanchance.com/ws/" TargetMode="External"/><Relationship Id="rId2" Type="http://schemas.openxmlformats.org/officeDocument/2006/relationships/hyperlink" Target="http://www.lock5stat.com/" TargetMode="Externa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amazon.com/STAT2-Book-Companion-Premium-Access/dp/1464148260"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orestandards.org/Math/Content/HSS/introduction/"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922" y="0"/>
            <a:ext cx="9153922" cy="11921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11199" y="2008092"/>
            <a:ext cx="7821788" cy="954107"/>
          </a:xfrm>
          <a:prstGeom prst="rect">
            <a:avLst/>
          </a:prstGeom>
          <a:noFill/>
        </p:spPr>
        <p:txBody>
          <a:bodyPr wrap="square" rtlCol="0">
            <a:spAutoFit/>
          </a:bodyPr>
          <a:lstStyle/>
          <a:p>
            <a:pPr algn="ctr"/>
            <a:r>
              <a:rPr lang="en-US" sz="2800" dirty="0" smtClean="0">
                <a:solidFill>
                  <a:schemeClr val="accent6"/>
                </a:solidFill>
                <a:latin typeface="Georgia"/>
                <a:cs typeface="Georgia"/>
              </a:rPr>
              <a:t>A. John Bailer</a:t>
            </a:r>
            <a:endParaRPr lang="en-US" sz="2800" dirty="0" smtClean="0">
              <a:solidFill>
                <a:schemeClr val="accent6"/>
              </a:solidFill>
              <a:latin typeface="Georgia"/>
              <a:cs typeface="Georgia"/>
            </a:endParaRPr>
          </a:p>
          <a:p>
            <a:pPr algn="ctr"/>
            <a:r>
              <a:rPr lang="en-US" sz="2800" dirty="0" smtClean="0">
                <a:solidFill>
                  <a:schemeClr val="accent6"/>
                </a:solidFill>
                <a:latin typeface="Georgia"/>
                <a:cs typeface="Georgia"/>
              </a:rPr>
              <a:t>baileraj@MiamiOH.edu</a:t>
            </a:r>
            <a:endParaRPr lang="en-US" sz="2800" dirty="0" smtClean="0">
              <a:solidFill>
                <a:schemeClr val="accent6"/>
              </a:solidFill>
              <a:latin typeface="Georgia"/>
              <a:cs typeface="Georgia"/>
            </a:endParaRPr>
          </a:p>
        </p:txBody>
      </p:sp>
      <p:sp>
        <p:nvSpPr>
          <p:cNvPr id="4" name="TextBox 3"/>
          <p:cNvSpPr txBox="1"/>
          <p:nvPr/>
        </p:nvSpPr>
        <p:spPr>
          <a:xfrm>
            <a:off x="1297518" y="261682"/>
            <a:ext cx="6967735" cy="1077218"/>
          </a:xfrm>
          <a:prstGeom prst="rect">
            <a:avLst/>
          </a:prstGeom>
          <a:noFill/>
        </p:spPr>
        <p:txBody>
          <a:bodyPr wrap="square" rtlCol="0">
            <a:spAutoFit/>
          </a:bodyPr>
          <a:lstStyle/>
          <a:p>
            <a:pPr algn="ctr"/>
            <a:r>
              <a:rPr lang="en-US" sz="2800" dirty="0" smtClean="0">
                <a:solidFill>
                  <a:schemeClr val="bg1"/>
                </a:solidFill>
                <a:latin typeface="Helvetica"/>
                <a:cs typeface="Helvetica"/>
              </a:rPr>
              <a:t>Statistics and Statistical Modeling in The First Two Years of College Math</a:t>
            </a:r>
            <a:r>
              <a:rPr lang="en-US" sz="3600" dirty="0" smtClean="0">
                <a:solidFill>
                  <a:schemeClr val="bg1"/>
                </a:solidFill>
                <a:latin typeface="Helvetica"/>
                <a:cs typeface="Helvetica"/>
              </a:rPr>
              <a:t> </a:t>
            </a:r>
            <a:endParaRPr lang="en-US" sz="3600" dirty="0">
              <a:solidFill>
                <a:schemeClr val="bg1"/>
              </a:solidFill>
              <a:latin typeface="Helvetica"/>
              <a:cs typeface="Helvetica"/>
            </a:endParaRPr>
          </a:p>
        </p:txBody>
      </p:sp>
      <p:sp>
        <p:nvSpPr>
          <p:cNvPr id="7" name="Rectangle 6"/>
          <p:cNvSpPr/>
          <p:nvPr/>
        </p:nvSpPr>
        <p:spPr>
          <a:xfrm>
            <a:off x="0" y="4949147"/>
            <a:ext cx="9144000" cy="20530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 name="Picture 7"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685" y="3621539"/>
            <a:ext cx="2682630" cy="1002899"/>
          </a:xfrm>
          <a:prstGeom prst="rect">
            <a:avLst/>
          </a:prstGeom>
        </p:spPr>
      </p:pic>
    </p:spTree>
    <p:extLst>
      <p:ext uri="{BB962C8B-B14F-4D97-AF65-F5344CB8AC3E}">
        <p14:creationId xmlns:p14="http://schemas.microsoft.com/office/powerpoint/2010/main" val="370553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35333"/>
            <a:ext cx="7790005" cy="4081117"/>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Modify curriculum so that stat and math majors (already true for STEM majors)  see data analysis concepts early (only one </a:t>
            </a:r>
            <a:r>
              <a:rPr lang="en-US" sz="2400" dirty="0" err="1" smtClean="0">
                <a:solidFill>
                  <a:schemeClr val="accent6"/>
                </a:solidFill>
                <a:latin typeface="Georgia"/>
                <a:cs typeface="Georgia"/>
              </a:rPr>
              <a:t>calc</a:t>
            </a:r>
            <a:r>
              <a:rPr lang="en-US" sz="2400" dirty="0" smtClean="0">
                <a:solidFill>
                  <a:schemeClr val="accent6"/>
                </a:solidFill>
                <a:latin typeface="Georgia"/>
                <a:cs typeface="Georgia"/>
              </a:rPr>
              <a:t> </a:t>
            </a:r>
            <a:r>
              <a:rPr lang="en-US" sz="2400" dirty="0" err="1" smtClean="0">
                <a:solidFill>
                  <a:schemeClr val="accent6"/>
                </a:solidFill>
                <a:latin typeface="Georgia"/>
                <a:cs typeface="Georgia"/>
              </a:rPr>
              <a:t>prereq</a:t>
            </a:r>
            <a:r>
              <a:rPr lang="en-US" sz="2400" dirty="0" smtClean="0">
                <a:solidFill>
                  <a:schemeClr val="accent6"/>
                </a:solidFill>
                <a:latin typeface="Georgia"/>
                <a:cs typeface="Georgia"/>
              </a:rPr>
              <a:t>; see before probability)</a:t>
            </a:r>
          </a:p>
          <a:p>
            <a:pPr>
              <a:lnSpc>
                <a:spcPct val="90000"/>
              </a:lnSpc>
            </a:pPr>
            <a:endParaRPr lang="en-US" sz="24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Modify curriculum so that stat and math majors can take an early intro to modeling (only one STA </a:t>
            </a:r>
            <a:r>
              <a:rPr lang="en-US" sz="2400" dirty="0" err="1" smtClean="0">
                <a:solidFill>
                  <a:schemeClr val="accent6"/>
                </a:solidFill>
                <a:latin typeface="Georgia"/>
                <a:cs typeface="Georgia"/>
              </a:rPr>
              <a:t>prereq</a:t>
            </a:r>
            <a:r>
              <a:rPr lang="en-US" sz="2400" dirty="0" smtClean="0">
                <a:solidFill>
                  <a:schemeClr val="accent6"/>
                </a:solidFill>
                <a:latin typeface="Georgia"/>
                <a:cs typeface="Georgia"/>
              </a:rPr>
              <a:t> vs. the previous courses with 3 </a:t>
            </a:r>
            <a:r>
              <a:rPr lang="en-US" sz="2400" dirty="0" err="1" smtClean="0">
                <a:solidFill>
                  <a:schemeClr val="accent6"/>
                </a:solidFill>
                <a:latin typeface="Georgia"/>
                <a:cs typeface="Georgia"/>
              </a:rPr>
              <a:t>calc</a:t>
            </a:r>
            <a:r>
              <a:rPr lang="en-US" sz="2400" dirty="0" smtClean="0">
                <a:solidFill>
                  <a:schemeClr val="accent6"/>
                </a:solidFill>
                <a:latin typeface="Georgia"/>
                <a:cs typeface="Georgia"/>
              </a:rPr>
              <a:t> + linear algebra + probability + intro stat </a:t>
            </a:r>
            <a:r>
              <a:rPr lang="en-US" sz="2400" dirty="0" err="1" smtClean="0">
                <a:solidFill>
                  <a:schemeClr val="accent6"/>
                </a:solidFill>
                <a:latin typeface="Georgia"/>
                <a:cs typeface="Georgia"/>
              </a:rPr>
              <a:t>prereqs</a:t>
            </a:r>
            <a:r>
              <a:rPr lang="en-US" sz="2400" dirty="0" smtClean="0">
                <a:solidFill>
                  <a:schemeClr val="accent6"/>
                </a:solidFill>
                <a:latin typeface="Georgia"/>
                <a:cs typeface="Georgia"/>
              </a:rPr>
              <a:t>).</a:t>
            </a:r>
          </a:p>
          <a:p>
            <a:pPr>
              <a:lnSpc>
                <a:spcPct val="90000"/>
              </a:lnSpc>
            </a:pPr>
            <a:endParaRPr lang="en-US" sz="2400" dirty="0" smtClean="0">
              <a:solidFill>
                <a:schemeClr val="accent6"/>
              </a:solidFill>
              <a:latin typeface="Georgia"/>
              <a:cs typeface="Georgia"/>
            </a:endParaRPr>
          </a:p>
          <a:p>
            <a:pPr>
              <a:lnSpc>
                <a:spcPct val="90000"/>
              </a:lnSpc>
            </a:pPr>
            <a:endParaRPr lang="en-US" sz="2400" dirty="0" smtClean="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 </a:t>
            </a:r>
            <a:endParaRPr lang="en-US" sz="24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Present (&amp; evolving) practice</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417892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3" y="1592014"/>
            <a:ext cx="7790005" cy="3970318"/>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Expansion of stat </a:t>
            </a:r>
            <a:r>
              <a:rPr lang="en-US" sz="2400" dirty="0" err="1" smtClean="0">
                <a:solidFill>
                  <a:schemeClr val="accent6"/>
                </a:solidFill>
                <a:latin typeface="Georgia"/>
                <a:cs typeface="Georgia"/>
              </a:rPr>
              <a:t>ed</a:t>
            </a:r>
            <a:r>
              <a:rPr lang="en-US" sz="2400" dirty="0" smtClean="0">
                <a:solidFill>
                  <a:schemeClr val="accent6"/>
                </a:solidFill>
                <a:latin typeface="Georgia"/>
                <a:cs typeface="Georgia"/>
              </a:rPr>
              <a:t> efforts </a:t>
            </a:r>
          </a:p>
          <a:p>
            <a:pPr marL="342900" indent="-342900">
              <a:lnSpc>
                <a:spcPct val="90000"/>
              </a:lnSpc>
              <a:buFont typeface="Arial" panose="020B0604020202020204" pitchFamily="34" charset="0"/>
              <a:buChar char="•"/>
            </a:pPr>
            <a:r>
              <a:rPr lang="en-US" sz="2400" dirty="0" smtClean="0">
                <a:solidFill>
                  <a:schemeClr val="accent6"/>
                </a:solidFill>
                <a:latin typeface="Georgia"/>
                <a:cs typeface="Georgia"/>
              </a:rPr>
              <a:t>Journal of Stat Ed </a:t>
            </a:r>
            <a:r>
              <a:rPr lang="en-US" sz="2400" dirty="0">
                <a:solidFill>
                  <a:schemeClr val="accent6"/>
                </a:solidFill>
                <a:latin typeface="Georgia"/>
                <a:cs typeface="Georgia"/>
              </a:rPr>
              <a:t>– First volume – 1993 - </a:t>
            </a:r>
            <a:r>
              <a:rPr lang="en-US" sz="2000" dirty="0">
                <a:solidFill>
                  <a:schemeClr val="accent6"/>
                </a:solidFill>
                <a:latin typeface="Georgia"/>
                <a:cs typeface="Georgia"/>
                <a:hlinkClick r:id="rId2"/>
              </a:rPr>
              <a:t>http://www.amstat.org/publications/jse</a:t>
            </a:r>
            <a:r>
              <a:rPr lang="en-US" sz="2000" dirty="0" smtClean="0">
                <a:solidFill>
                  <a:schemeClr val="accent6"/>
                </a:solidFill>
                <a:latin typeface="Georgia"/>
                <a:cs typeface="Georgia"/>
                <a:hlinkClick r:id="rId2"/>
              </a:rPr>
              <a:t>/</a:t>
            </a:r>
            <a:endParaRPr lang="en-US" sz="2000" dirty="0" smtClean="0">
              <a:solidFill>
                <a:schemeClr val="accent6"/>
              </a:solidFill>
              <a:latin typeface="Georgia"/>
              <a:cs typeface="Georgia"/>
            </a:endParaRPr>
          </a:p>
          <a:p>
            <a:pPr marL="342900" indent="-342900">
              <a:lnSpc>
                <a:spcPct val="90000"/>
              </a:lnSpc>
              <a:buFont typeface="Arial" panose="020B0604020202020204" pitchFamily="34" charset="0"/>
              <a:buChar char="•"/>
            </a:pPr>
            <a:r>
              <a:rPr lang="en-US" sz="2400" dirty="0">
                <a:solidFill>
                  <a:schemeClr val="accent6"/>
                </a:solidFill>
                <a:latin typeface="Georgia"/>
                <a:cs typeface="Georgia"/>
              </a:rPr>
              <a:t>ICOTS – 1982 (every 4 years)</a:t>
            </a:r>
          </a:p>
          <a:p>
            <a:pPr marL="342900" indent="-342900">
              <a:lnSpc>
                <a:spcPct val="90000"/>
              </a:lnSpc>
              <a:buFont typeface="Arial" panose="020B0604020202020204" pitchFamily="34" charset="0"/>
              <a:buChar char="•"/>
            </a:pPr>
            <a:r>
              <a:rPr lang="en-US" sz="2400" dirty="0" smtClean="0">
                <a:solidFill>
                  <a:schemeClr val="accent6"/>
                </a:solidFill>
                <a:latin typeface="Georgia"/>
                <a:cs typeface="Georgia"/>
              </a:rPr>
              <a:t>USCOTS – 2005 (every 2 years) + </a:t>
            </a:r>
            <a:r>
              <a:rPr lang="en-US" sz="2400" dirty="0" err="1" smtClean="0">
                <a:solidFill>
                  <a:schemeClr val="accent6"/>
                </a:solidFill>
                <a:latin typeface="Georgia"/>
                <a:cs typeface="Georgia"/>
              </a:rPr>
              <a:t>eCOTS</a:t>
            </a:r>
            <a:endParaRPr lang="en-US" sz="2400" dirty="0" smtClean="0">
              <a:solidFill>
                <a:schemeClr val="accent6"/>
              </a:solidFill>
              <a:latin typeface="Georgia"/>
              <a:cs typeface="Georgia"/>
            </a:endParaRPr>
          </a:p>
          <a:p>
            <a:pPr marL="342900" indent="-342900">
              <a:lnSpc>
                <a:spcPct val="90000"/>
              </a:lnSpc>
              <a:buFont typeface="Arial" panose="020B0604020202020204" pitchFamily="34" charset="0"/>
              <a:buChar char="•"/>
            </a:pPr>
            <a:r>
              <a:rPr lang="en-US" sz="2400" dirty="0" smtClean="0">
                <a:solidFill>
                  <a:schemeClr val="accent6"/>
                </a:solidFill>
                <a:latin typeface="Georgia"/>
                <a:cs typeface="Georgia"/>
              </a:rPr>
              <a:t>GAISE – 2005 (</a:t>
            </a:r>
            <a:r>
              <a:rPr lang="en-US" sz="2400" dirty="0">
                <a:solidFill>
                  <a:schemeClr val="accent6"/>
                </a:solidFill>
                <a:latin typeface="Georgia"/>
                <a:cs typeface="Georgia"/>
              </a:rPr>
              <a:t>college version) - </a:t>
            </a:r>
            <a:r>
              <a:rPr lang="en-US" sz="2000" dirty="0">
                <a:solidFill>
                  <a:schemeClr val="accent6"/>
                </a:solidFill>
                <a:latin typeface="Georgia"/>
                <a:cs typeface="Georgia"/>
                <a:hlinkClick r:id="rId3"/>
              </a:rPr>
              <a:t>http://</a:t>
            </a:r>
            <a:r>
              <a:rPr lang="en-US" sz="2000" dirty="0" smtClean="0">
                <a:solidFill>
                  <a:schemeClr val="accent6"/>
                </a:solidFill>
                <a:latin typeface="Georgia"/>
                <a:cs typeface="Georgia"/>
                <a:hlinkClick r:id="rId3"/>
              </a:rPr>
              <a:t>www.amstat.org/education/gaise/GaiseCollege_Full.pdf</a:t>
            </a:r>
            <a:endParaRPr lang="en-US" sz="2000" dirty="0" smtClean="0">
              <a:solidFill>
                <a:schemeClr val="accent6"/>
              </a:solidFill>
              <a:latin typeface="Georgia"/>
              <a:cs typeface="Georgia"/>
            </a:endParaRPr>
          </a:p>
          <a:p>
            <a:pPr marL="342900" indent="-342900">
              <a:lnSpc>
                <a:spcPct val="90000"/>
              </a:lnSpc>
              <a:buFont typeface="Arial" panose="020B0604020202020204" pitchFamily="34" charset="0"/>
              <a:buChar char="•"/>
            </a:pPr>
            <a:r>
              <a:rPr lang="en-US" sz="2400" dirty="0" smtClean="0">
                <a:solidFill>
                  <a:schemeClr val="accent6"/>
                </a:solidFill>
                <a:latin typeface="Georgia"/>
                <a:cs typeface="Georgia"/>
              </a:rPr>
              <a:t>ASA guidelines for undergraduate stat curriculum (2000 and 2014 revision in progress)</a:t>
            </a:r>
          </a:p>
          <a:p>
            <a:pPr>
              <a:lnSpc>
                <a:spcPct val="90000"/>
              </a:lnSpc>
            </a:pPr>
            <a:endParaRPr lang="en-US" sz="2400" dirty="0" smtClean="0">
              <a:solidFill>
                <a:schemeClr val="accent6"/>
              </a:solidFill>
              <a:latin typeface="Georgia"/>
              <a:cs typeface="Georgia"/>
            </a:endParaRPr>
          </a:p>
          <a:p>
            <a:pPr>
              <a:lnSpc>
                <a:spcPct val="90000"/>
              </a:lnSpc>
            </a:pPr>
            <a:endParaRPr lang="en-US" sz="2400" dirty="0" smtClean="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 </a:t>
            </a:r>
            <a:endParaRPr lang="en-US" sz="24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Present (&amp; evolving) practice</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2875383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189315"/>
            <a:ext cx="7790005" cy="4468916"/>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New introductory curriculum – reflecting key GAISE ideas (e.g. emphasize stat literacy, use real data, stress concepts rather than procedures, active learning, use tech, assess)</a:t>
            </a:r>
          </a:p>
          <a:p>
            <a:pPr marL="342900" indent="-342900">
              <a:lnSpc>
                <a:spcPct val="90000"/>
              </a:lnSpc>
              <a:buFont typeface="Arial" panose="020B0604020202020204" pitchFamily="34" charset="0"/>
              <a:buChar char="•"/>
            </a:pPr>
            <a:r>
              <a:rPr lang="en-US" sz="2400" dirty="0" smtClean="0">
                <a:solidFill>
                  <a:schemeClr val="accent6"/>
                </a:solidFill>
                <a:latin typeface="Georgia"/>
                <a:cs typeface="Georgia"/>
              </a:rPr>
              <a:t>Introductory statistics using randomization and bootstrapping principles – </a:t>
            </a:r>
          </a:p>
          <a:p>
            <a:pPr marL="800100" lvl="1" indent="-342900">
              <a:lnSpc>
                <a:spcPct val="90000"/>
              </a:lnSpc>
              <a:buFont typeface="Arial" panose="020B0604020202020204" pitchFamily="34" charset="0"/>
              <a:buChar char="•"/>
            </a:pPr>
            <a:r>
              <a:rPr lang="en-US" sz="2400" i="1" dirty="0" smtClean="0">
                <a:solidFill>
                  <a:schemeClr val="accent6"/>
                </a:solidFill>
                <a:latin typeface="Georgia"/>
                <a:cs typeface="Georgia"/>
              </a:rPr>
              <a:t>Statistics: Unlocking the Power of Data </a:t>
            </a:r>
            <a:r>
              <a:rPr lang="en-US" dirty="0" smtClean="0">
                <a:solidFill>
                  <a:schemeClr val="accent6"/>
                </a:solidFill>
                <a:latin typeface="Georgia"/>
                <a:cs typeface="Georgia"/>
              </a:rPr>
              <a:t>(</a:t>
            </a:r>
            <a:r>
              <a:rPr lang="en-US" dirty="0" smtClean="0">
                <a:solidFill>
                  <a:schemeClr val="accent6"/>
                </a:solidFill>
                <a:latin typeface="Georgia"/>
                <a:cs typeface="Georgia"/>
                <a:hlinkClick r:id="rId2"/>
              </a:rPr>
              <a:t>www.lock5stat.com</a:t>
            </a:r>
            <a:r>
              <a:rPr lang="en-US" dirty="0" smtClean="0">
                <a:solidFill>
                  <a:schemeClr val="accent6"/>
                </a:solidFill>
                <a:latin typeface="Georgia"/>
                <a:cs typeface="Georgia"/>
              </a:rPr>
              <a:t>) </a:t>
            </a:r>
          </a:p>
          <a:p>
            <a:pPr marL="800100" lvl="1" indent="-342900">
              <a:lnSpc>
                <a:spcPct val="90000"/>
              </a:lnSpc>
              <a:buFont typeface="Arial" panose="020B0604020202020204" pitchFamily="34" charset="0"/>
              <a:buChar char="•"/>
            </a:pPr>
            <a:r>
              <a:rPr lang="en-US" sz="2400" i="1" dirty="0">
                <a:solidFill>
                  <a:schemeClr val="accent6"/>
                </a:solidFill>
                <a:latin typeface="Georgia"/>
                <a:cs typeface="Georgia"/>
              </a:rPr>
              <a:t>Workshop Statistics</a:t>
            </a:r>
            <a:r>
              <a:rPr lang="en-US" sz="2400" dirty="0">
                <a:solidFill>
                  <a:schemeClr val="accent6"/>
                </a:solidFill>
                <a:latin typeface="Georgia"/>
                <a:cs typeface="Georgia"/>
              </a:rPr>
              <a:t> </a:t>
            </a:r>
            <a:r>
              <a:rPr lang="en-US" dirty="0">
                <a:solidFill>
                  <a:schemeClr val="accent6"/>
                </a:solidFill>
                <a:latin typeface="Georgia"/>
                <a:cs typeface="Georgia"/>
              </a:rPr>
              <a:t>(</a:t>
            </a:r>
            <a:r>
              <a:rPr lang="en-US" dirty="0">
                <a:solidFill>
                  <a:schemeClr val="accent6"/>
                </a:solidFill>
                <a:latin typeface="Georgia"/>
                <a:cs typeface="Georgia"/>
                <a:hlinkClick r:id="rId3"/>
              </a:rPr>
              <a:t>http://www.rossmanchance.com/ws</a:t>
            </a:r>
            <a:r>
              <a:rPr lang="en-US" dirty="0" smtClean="0">
                <a:solidFill>
                  <a:schemeClr val="accent6"/>
                </a:solidFill>
                <a:latin typeface="Georgia"/>
                <a:cs typeface="Georgia"/>
                <a:hlinkClick r:id="rId3"/>
              </a:rPr>
              <a:t>/</a:t>
            </a:r>
            <a:r>
              <a:rPr lang="en-US" dirty="0" smtClean="0">
                <a:solidFill>
                  <a:schemeClr val="accent6"/>
                </a:solidFill>
                <a:latin typeface="Georgia"/>
                <a:cs typeface="Georgia"/>
              </a:rPr>
              <a:t>) </a:t>
            </a:r>
          </a:p>
          <a:p>
            <a:pPr marL="800100" lvl="1" indent="-342900">
              <a:lnSpc>
                <a:spcPct val="90000"/>
              </a:lnSpc>
              <a:buFont typeface="Arial" panose="020B0604020202020204" pitchFamily="34" charset="0"/>
              <a:buChar char="•"/>
            </a:pPr>
            <a:r>
              <a:rPr lang="en-US" sz="2400" i="1" dirty="0" smtClean="0">
                <a:solidFill>
                  <a:schemeClr val="accent6"/>
                </a:solidFill>
                <a:latin typeface="Georgia"/>
                <a:cs typeface="Georgia"/>
              </a:rPr>
              <a:t>Introduction to Statistical </a:t>
            </a:r>
            <a:r>
              <a:rPr lang="en-US" sz="2400" i="1" dirty="0">
                <a:solidFill>
                  <a:schemeClr val="accent6"/>
                </a:solidFill>
                <a:latin typeface="Georgia"/>
                <a:cs typeface="Georgia"/>
              </a:rPr>
              <a:t>Investigations </a:t>
            </a:r>
            <a:r>
              <a:rPr lang="en-US" dirty="0">
                <a:solidFill>
                  <a:schemeClr val="accent6"/>
                </a:solidFill>
                <a:latin typeface="Georgia"/>
                <a:cs typeface="Georgia"/>
              </a:rPr>
              <a:t>(http://www.math.hope.edu/isi/)</a:t>
            </a:r>
            <a:endParaRPr lang="en-US" dirty="0" smtClean="0">
              <a:solidFill>
                <a:schemeClr val="accent6"/>
              </a:solidFill>
              <a:latin typeface="Georgia"/>
              <a:cs typeface="Georgia"/>
            </a:endParaRPr>
          </a:p>
          <a:p>
            <a:pPr>
              <a:lnSpc>
                <a:spcPct val="90000"/>
              </a:lnSpc>
            </a:pPr>
            <a:r>
              <a:rPr lang="en-US" sz="1600" i="1" dirty="0" smtClean="0">
                <a:solidFill>
                  <a:schemeClr val="accent6"/>
                </a:solidFill>
                <a:latin typeface="Georgia"/>
                <a:cs typeface="Georgia"/>
              </a:rPr>
              <a:t> </a:t>
            </a:r>
            <a:endParaRPr lang="en-US" sz="1600" i="1" dirty="0">
              <a:solidFill>
                <a:schemeClr val="accent6"/>
              </a:solidFill>
              <a:latin typeface="Georgia"/>
              <a:cs typeface="Georgia"/>
            </a:endParaRPr>
          </a:p>
          <a:p>
            <a:pPr>
              <a:lnSpc>
                <a:spcPct val="90000"/>
              </a:lnSpc>
            </a:pPr>
            <a:endParaRPr lang="en-US" sz="2400" dirty="0" smtClean="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 </a:t>
            </a:r>
            <a:endParaRPr lang="en-US" sz="24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Present (&amp; evolving) practice</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392121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189315"/>
            <a:ext cx="7790005" cy="2308324"/>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New </a:t>
            </a:r>
            <a:r>
              <a:rPr lang="en-US" sz="2400" dirty="0">
                <a:solidFill>
                  <a:schemeClr val="accent6"/>
                </a:solidFill>
                <a:latin typeface="Georgia"/>
                <a:cs typeface="Georgia"/>
              </a:rPr>
              <a:t>accessible modeling </a:t>
            </a:r>
            <a:r>
              <a:rPr lang="en-US" sz="2400" dirty="0" smtClean="0">
                <a:solidFill>
                  <a:schemeClr val="accent6"/>
                </a:solidFill>
                <a:latin typeface="Georgia"/>
                <a:cs typeface="Georgia"/>
              </a:rPr>
              <a:t>books –</a:t>
            </a:r>
          </a:p>
          <a:p>
            <a:pPr marL="800100" lvl="1" indent="-342900">
              <a:lnSpc>
                <a:spcPct val="90000"/>
              </a:lnSpc>
              <a:buFont typeface="Arial" panose="020B0604020202020204" pitchFamily="34" charset="0"/>
              <a:buChar char="•"/>
            </a:pPr>
            <a:r>
              <a:rPr lang="en-US" sz="2400" dirty="0">
                <a:solidFill>
                  <a:schemeClr val="accent6"/>
                </a:solidFill>
                <a:latin typeface="Georgia"/>
                <a:cs typeface="Georgia"/>
              </a:rPr>
              <a:t>Stat2 </a:t>
            </a:r>
            <a:r>
              <a:rPr lang="en-US" sz="1200" dirty="0">
                <a:solidFill>
                  <a:schemeClr val="accent6"/>
                </a:solidFill>
                <a:latin typeface="Georgia"/>
                <a:cs typeface="Georgia"/>
                <a:hlinkClick r:id="rId2"/>
              </a:rPr>
              <a:t>http://</a:t>
            </a:r>
            <a:r>
              <a:rPr lang="en-US" sz="1200" dirty="0" smtClean="0">
                <a:solidFill>
                  <a:schemeClr val="accent6"/>
                </a:solidFill>
                <a:latin typeface="Georgia"/>
                <a:cs typeface="Georgia"/>
                <a:hlinkClick r:id="rId2"/>
              </a:rPr>
              <a:t>www.amazon.com/STAT2-Book-Companion-Premium-Access/dp/1464148260</a:t>
            </a:r>
            <a:r>
              <a:rPr lang="en-US" sz="1200" dirty="0" smtClean="0">
                <a:solidFill>
                  <a:schemeClr val="accent6"/>
                </a:solidFill>
                <a:latin typeface="Georgia"/>
                <a:cs typeface="Georgia"/>
              </a:rPr>
              <a:t> </a:t>
            </a:r>
          </a:p>
          <a:p>
            <a:pPr lvl="1">
              <a:lnSpc>
                <a:spcPct val="90000"/>
              </a:lnSpc>
            </a:pPr>
            <a:r>
              <a:rPr lang="en-US" sz="1600" i="1" dirty="0">
                <a:solidFill>
                  <a:schemeClr val="accent6"/>
                </a:solidFill>
                <a:latin typeface="Georgia"/>
                <a:cs typeface="Georgia"/>
              </a:rPr>
              <a:t>designed to help students build on their statistical knowledge in order to analyze rich datasets using statistical models. The book develops a systematic approach to using different models and includes exercises to allow students to practice working with real data alongside output from statistical software. </a:t>
            </a:r>
          </a:p>
          <a:p>
            <a:pPr>
              <a:lnSpc>
                <a:spcPct val="90000"/>
              </a:lnSpc>
            </a:pPr>
            <a:endParaRPr lang="en-US" sz="2400" dirty="0" smtClean="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 </a:t>
            </a:r>
            <a:endParaRPr lang="en-US" sz="24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Present (&amp; evolving) practice</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72155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3" y="1264926"/>
            <a:ext cx="7790005" cy="3416320"/>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Greater number of students with AP statistics credit entering college (169K in 2013, 98K scored 3+;  185K in 2014)</a:t>
            </a:r>
          </a:p>
          <a:p>
            <a:pPr>
              <a:lnSpc>
                <a:spcPct val="90000"/>
              </a:lnSpc>
            </a:pPr>
            <a:endParaRPr lang="en-US" sz="8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College board lists AP stat exam as “can lead to a future in…”  106 Career Areas and 32 College Majors</a:t>
            </a:r>
          </a:p>
          <a:p>
            <a:pPr>
              <a:lnSpc>
                <a:spcPct val="90000"/>
              </a:lnSpc>
            </a:pPr>
            <a:endParaRPr lang="en-US" sz="8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Common Core statistics and probability – includes “</a:t>
            </a:r>
            <a:r>
              <a:rPr lang="en-US" sz="2400" dirty="0">
                <a:solidFill>
                  <a:schemeClr val="accent6"/>
                </a:solidFill>
                <a:latin typeface="Georgia"/>
                <a:cs typeface="Georgia"/>
              </a:rPr>
              <a:t>interpret linear models” (</a:t>
            </a:r>
            <a:r>
              <a:rPr lang="en-US" dirty="0">
                <a:solidFill>
                  <a:schemeClr val="accent6"/>
                </a:solidFill>
                <a:latin typeface="Georgia"/>
                <a:cs typeface="Georgia"/>
                <a:hlinkClick r:id="rId2"/>
              </a:rPr>
              <a:t>http://www.corestandards.org/Math/Content/HSS/introduction</a:t>
            </a:r>
            <a:r>
              <a:rPr lang="en-US" dirty="0" smtClean="0">
                <a:solidFill>
                  <a:schemeClr val="accent6"/>
                </a:solidFill>
                <a:latin typeface="Georgia"/>
                <a:cs typeface="Georgia"/>
                <a:hlinkClick r:id="rId2"/>
              </a:rPr>
              <a:t>/</a:t>
            </a:r>
            <a:r>
              <a:rPr lang="en-US" sz="2400" dirty="0" smtClean="0">
                <a:solidFill>
                  <a:schemeClr val="accent6"/>
                </a:solidFill>
                <a:latin typeface="Georgia"/>
                <a:cs typeface="Georgia"/>
              </a:rPr>
              <a:t>) </a:t>
            </a:r>
          </a:p>
          <a:p>
            <a:pPr>
              <a:lnSpc>
                <a:spcPct val="90000"/>
              </a:lnSpc>
            </a:pPr>
            <a:endParaRPr lang="en-US" sz="8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MS and HS students will be doing simulations in classes</a:t>
            </a:r>
            <a:endParaRPr lang="en-US" sz="24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Future opportunities</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229508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3" y="1264926"/>
            <a:ext cx="7790005" cy="3083921"/>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How will we change the statistics curriculum in response to more students entering college with AP Stat credit and with years of exposure to statistics and probability concepts in the common core?</a:t>
            </a:r>
          </a:p>
          <a:p>
            <a:pPr>
              <a:lnSpc>
                <a:spcPct val="90000"/>
              </a:lnSpc>
            </a:pPr>
            <a:endParaRPr lang="en-US" sz="24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One possible answer:  the current ‘stat 2’ class (intro to stat models) will become the future ‘stat 1’ class. </a:t>
            </a:r>
          </a:p>
          <a:p>
            <a:pPr>
              <a:lnSpc>
                <a:spcPct val="90000"/>
              </a:lnSpc>
            </a:pPr>
            <a:endParaRPr lang="en-US" sz="2400" dirty="0">
              <a:solidFill>
                <a:schemeClr val="accent6"/>
              </a:solidFill>
              <a:latin typeface="Georgia"/>
              <a:cs typeface="Georgia"/>
            </a:endParaRPr>
          </a:p>
          <a:p>
            <a:pPr>
              <a:lnSpc>
                <a:spcPct val="90000"/>
              </a:lnSpc>
            </a:pPr>
            <a:endParaRPr lang="en-US" sz="24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Future opportunities</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1518185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adAerial.jpg"/>
          <p:cNvPicPr>
            <a:picLocks/>
          </p:cNvPicPr>
          <p:nvPr/>
        </p:nvPicPr>
        <p:blipFill rotWithShape="1">
          <a:blip r:embed="rId2">
            <a:extLst>
              <a:ext uri="{28A0092B-C50C-407E-A947-70E740481C1C}">
                <a14:useLocalDpi xmlns:a14="http://schemas.microsoft.com/office/drawing/2010/main" val="0"/>
              </a:ext>
            </a:extLst>
          </a:blip>
          <a:srcRect l="-21" t="10833" r="21" b="1097"/>
          <a:stretch/>
        </p:blipFill>
        <p:spPr>
          <a:xfrm>
            <a:off x="665065" y="757226"/>
            <a:ext cx="7839270" cy="3899597"/>
          </a:xfrm>
          <a:prstGeom prst="rect">
            <a:avLst/>
          </a:prstGeom>
          <a:ln w="3175" cmpd="sng">
            <a:solidFill>
              <a:schemeClr val="bg1">
                <a:lumMod val="75000"/>
              </a:schemeClr>
            </a:solidFill>
          </a:ln>
          <a:effectLst>
            <a:outerShdw blurRad="50800" dist="38100" dir="2700000" algn="tl" rotWithShape="0">
              <a:prstClr val="black">
                <a:alpha val="40000"/>
              </a:prstClr>
            </a:outerShdw>
          </a:effectLst>
        </p:spPr>
      </p:pic>
      <p:sp>
        <p:nvSpPr>
          <p:cNvPr id="8" name="Rectangle 7"/>
          <p:cNvSpPr/>
          <p:nvPr/>
        </p:nvSpPr>
        <p:spPr>
          <a:xfrm>
            <a:off x="1" y="169398"/>
            <a:ext cx="4080578" cy="4552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8440" y="214229"/>
            <a:ext cx="3566022" cy="369332"/>
          </a:xfrm>
          <a:prstGeom prst="rect">
            <a:avLst/>
          </a:prstGeom>
          <a:noFill/>
        </p:spPr>
        <p:txBody>
          <a:bodyPr wrap="square" rtlCol="0">
            <a:spAutoFit/>
          </a:bodyPr>
          <a:lstStyle/>
          <a:p>
            <a:r>
              <a:rPr lang="en-US" dirty="0" smtClean="0">
                <a:solidFill>
                  <a:schemeClr val="bg1"/>
                </a:solidFill>
                <a:latin typeface="Helvetica"/>
                <a:cs typeface="Helvetica"/>
              </a:rPr>
              <a:t>Thank you</a:t>
            </a:r>
            <a:endParaRPr lang="en-US" dirty="0">
              <a:solidFill>
                <a:schemeClr val="bg1"/>
              </a:solidFill>
              <a:latin typeface="Helvetica"/>
              <a:cs typeface="Helvetica"/>
            </a:endParaRPr>
          </a:p>
        </p:txBody>
      </p:sp>
      <p:pic>
        <p:nvPicPr>
          <p:cNvPr id="7" name="Picture 6" descr="M logo 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603" y="4735550"/>
            <a:ext cx="935593" cy="349771"/>
          </a:xfrm>
          <a:prstGeom prst="rect">
            <a:avLst/>
          </a:prstGeom>
        </p:spPr>
      </p:pic>
    </p:spTree>
    <p:extLst>
      <p:ext uri="{BB962C8B-B14F-4D97-AF65-F5344CB8AC3E}">
        <p14:creationId xmlns:p14="http://schemas.microsoft.com/office/powerpoint/2010/main" val="178476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p:tgtEl>
                                          <p:spTgt spid="4"/>
                                        </p:tgtEl>
                                        <p:attrNameLst>
                                          <p:attrName>ppt_y</p:attrName>
                                        </p:attrNameLst>
                                      </p:cBhvr>
                                      <p:tavLst>
                                        <p:tav tm="0">
                                          <p:val>
                                            <p:strVal val="#ppt_y+#ppt_h*1.125000"/>
                                          </p:val>
                                        </p:tav>
                                        <p:tav tm="100000">
                                          <p:val>
                                            <p:strVal val="#ppt_y"/>
                                          </p:val>
                                        </p:tav>
                                      </p:tavLst>
                                    </p:anim>
                                    <p:animEffect transition="in" filter="wipe(up)">
                                      <p:cBhvr>
                                        <p:cTn id="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3" y="1592014"/>
            <a:ext cx="7790005" cy="3010055"/>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In my remarks, I will consider the general question of w</a:t>
            </a:r>
            <a:r>
              <a:rPr lang="en-US" sz="2400" dirty="0" smtClean="0">
                <a:solidFill>
                  <a:schemeClr val="accent6"/>
                </a:solidFill>
                <a:latin typeface="Georgia"/>
                <a:cs typeface="Georgia"/>
              </a:rPr>
              <a:t>hen statistics and statistical modeling encountered in the curriculum</a:t>
            </a:r>
            <a:endParaRPr lang="en-US" sz="2400" dirty="0" smtClean="0">
              <a:solidFill>
                <a:schemeClr val="accent6"/>
              </a:solidFill>
              <a:latin typeface="Georgia"/>
              <a:cs typeface="Georgia"/>
            </a:endParaRPr>
          </a:p>
          <a:p>
            <a:pPr>
              <a:lnSpc>
                <a:spcPct val="130000"/>
              </a:lnSpc>
            </a:pPr>
            <a:r>
              <a:rPr lang="en-US" sz="2400" dirty="0">
                <a:solidFill>
                  <a:schemeClr val="accent6"/>
                </a:solidFill>
                <a:latin typeface="Georgia"/>
                <a:cs typeface="Georgia"/>
              </a:rPr>
              <a:t>• </a:t>
            </a:r>
            <a:r>
              <a:rPr lang="en-US" sz="2400" dirty="0" smtClean="0">
                <a:solidFill>
                  <a:schemeClr val="accent6"/>
                </a:solidFill>
                <a:latin typeface="Georgia"/>
                <a:cs typeface="Georgia"/>
              </a:rPr>
              <a:t>Why is this important?</a:t>
            </a:r>
            <a:endParaRPr lang="en-US" sz="2400" dirty="0" smtClean="0">
              <a:solidFill>
                <a:schemeClr val="accent6"/>
              </a:solidFill>
              <a:latin typeface="Georgia"/>
              <a:cs typeface="Georgia"/>
            </a:endParaRPr>
          </a:p>
          <a:p>
            <a:pPr>
              <a:lnSpc>
                <a:spcPct val="130000"/>
              </a:lnSpc>
            </a:pPr>
            <a:r>
              <a:rPr lang="en-US" sz="2400" dirty="0" smtClean="0">
                <a:solidFill>
                  <a:schemeClr val="accent6"/>
                </a:solidFill>
                <a:latin typeface="Georgia"/>
                <a:cs typeface="Georgia"/>
              </a:rPr>
              <a:t>• Past patterns</a:t>
            </a:r>
            <a:endParaRPr lang="en-US" sz="2400" dirty="0" smtClean="0">
              <a:solidFill>
                <a:schemeClr val="accent6"/>
              </a:solidFill>
              <a:latin typeface="Georgia"/>
              <a:cs typeface="Georgia"/>
            </a:endParaRPr>
          </a:p>
          <a:p>
            <a:pPr>
              <a:lnSpc>
                <a:spcPct val="130000"/>
              </a:lnSpc>
            </a:pPr>
            <a:r>
              <a:rPr lang="en-US" sz="2400" dirty="0" smtClean="0">
                <a:solidFill>
                  <a:schemeClr val="accent6"/>
                </a:solidFill>
                <a:latin typeface="Georgia"/>
                <a:cs typeface="Georgia"/>
              </a:rPr>
              <a:t>• </a:t>
            </a:r>
            <a:r>
              <a:rPr lang="en-US" sz="2400" dirty="0" smtClean="0">
                <a:solidFill>
                  <a:schemeClr val="accent6"/>
                </a:solidFill>
                <a:latin typeface="Georgia"/>
                <a:cs typeface="Georgia"/>
              </a:rPr>
              <a:t>Present (&amp; evolving) practice</a:t>
            </a:r>
            <a:endParaRPr lang="en-US" sz="2400" dirty="0">
              <a:solidFill>
                <a:schemeClr val="accent6"/>
              </a:solidFill>
              <a:latin typeface="Georgia"/>
              <a:cs typeface="Georgia"/>
            </a:endParaRPr>
          </a:p>
          <a:p>
            <a:pPr>
              <a:lnSpc>
                <a:spcPct val="130000"/>
              </a:lnSpc>
            </a:pPr>
            <a:r>
              <a:rPr lang="en-US" sz="2400" dirty="0" smtClean="0">
                <a:solidFill>
                  <a:schemeClr val="accent6"/>
                </a:solidFill>
                <a:latin typeface="Georgia"/>
                <a:cs typeface="Georgia"/>
              </a:rPr>
              <a:t>• </a:t>
            </a:r>
            <a:r>
              <a:rPr lang="en-US" sz="2400" dirty="0" smtClean="0">
                <a:solidFill>
                  <a:schemeClr val="accent6"/>
                </a:solidFill>
                <a:latin typeface="Georgia"/>
                <a:cs typeface="Georgia"/>
              </a:rPr>
              <a:t>Future opportunities</a:t>
            </a:r>
            <a:endParaRPr lang="en-US" sz="24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Outline</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3591013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3" y="1592014"/>
            <a:ext cx="7790005" cy="2086725"/>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My remarks apply to the statistics and statistical modeling background of needed by both STEM majors and to non-STEM majors.</a:t>
            </a:r>
          </a:p>
          <a:p>
            <a:pPr>
              <a:lnSpc>
                <a:spcPct val="90000"/>
              </a:lnSpc>
            </a:pPr>
            <a:endParaRPr lang="en-US" sz="24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My remarks extend beyond the ‘uses of math in physical sciences’ category of this panel</a:t>
            </a:r>
            <a:endParaRPr lang="en-US" sz="24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Context of remarks</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185472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300184"/>
            <a:ext cx="7790005" cy="4081117"/>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Quantitative Literacy / Data analytic skills are a critical component of a general education (AAC&amp;U LEAP core competency </a:t>
            </a:r>
            <a:r>
              <a:rPr lang="en-US" sz="2400" dirty="0">
                <a:solidFill>
                  <a:schemeClr val="accent6"/>
                </a:solidFill>
                <a:latin typeface="Georgia"/>
                <a:cs typeface="Georgia"/>
              </a:rPr>
              <a:t>– https://</a:t>
            </a:r>
            <a:r>
              <a:rPr lang="en-US" sz="2400" dirty="0" smtClean="0">
                <a:solidFill>
                  <a:schemeClr val="accent6"/>
                </a:solidFill>
                <a:latin typeface="Georgia"/>
                <a:cs typeface="Georgia"/>
              </a:rPr>
              <a:t>www.aacu.org/leap)</a:t>
            </a:r>
          </a:p>
          <a:p>
            <a:pPr marL="342900" indent="-342900">
              <a:lnSpc>
                <a:spcPct val="90000"/>
              </a:lnSpc>
              <a:buFont typeface="Arial" panose="020B0604020202020204" pitchFamily="34" charset="0"/>
              <a:buChar char="•"/>
            </a:pPr>
            <a:r>
              <a:rPr lang="en-US" sz="2400" dirty="0" smtClean="0">
                <a:solidFill>
                  <a:schemeClr val="accent6"/>
                </a:solidFill>
                <a:latin typeface="Georgia"/>
                <a:cs typeface="Georgia"/>
              </a:rPr>
              <a:t>“competency and comfort working with numerical data”</a:t>
            </a:r>
          </a:p>
          <a:p>
            <a:pPr marL="342900" indent="-342900">
              <a:lnSpc>
                <a:spcPct val="90000"/>
              </a:lnSpc>
              <a:buFont typeface="Arial" panose="020B0604020202020204" pitchFamily="34" charset="0"/>
              <a:buChar char="•"/>
            </a:pPr>
            <a:r>
              <a:rPr lang="en-US" sz="2400" dirty="0" smtClean="0">
                <a:solidFill>
                  <a:schemeClr val="accent6"/>
                </a:solidFill>
                <a:latin typeface="Georgia"/>
                <a:cs typeface="Georgia"/>
              </a:rPr>
              <a:t>“ability to reason and solve quantitative problems from a wide array of authentic contexts and everyday life situations” </a:t>
            </a:r>
            <a:endParaRPr lang="en-US" sz="2400" dirty="0">
              <a:solidFill>
                <a:schemeClr val="accent6"/>
              </a:solidFill>
              <a:latin typeface="Georgia"/>
              <a:cs typeface="Georgia"/>
            </a:endParaRPr>
          </a:p>
          <a:p>
            <a:pPr marL="342900" indent="-342900">
              <a:lnSpc>
                <a:spcPct val="90000"/>
              </a:lnSpc>
              <a:buFont typeface="Arial" panose="020B0604020202020204" pitchFamily="34" charset="0"/>
              <a:buChar char="•"/>
            </a:pPr>
            <a:r>
              <a:rPr lang="en-US" sz="2400" dirty="0" smtClean="0">
                <a:solidFill>
                  <a:schemeClr val="accent6"/>
                </a:solidFill>
                <a:latin typeface="Georgia"/>
                <a:cs typeface="Georgia"/>
              </a:rPr>
              <a:t>“understand and can create sophisticated arguments supported by quantitative evidence … clearly communicate those arguments”</a:t>
            </a:r>
          </a:p>
          <a:p>
            <a:pPr>
              <a:lnSpc>
                <a:spcPct val="90000"/>
              </a:lnSpc>
            </a:pPr>
            <a:endParaRPr lang="en-US" sz="2400" dirty="0">
              <a:solidFill>
                <a:schemeClr val="accent6"/>
              </a:solidFill>
              <a:latin typeface="Georgia"/>
              <a:cs typeface="Georgia"/>
            </a:endParaRPr>
          </a:p>
        </p:txBody>
      </p:sp>
      <p:sp>
        <p:nvSpPr>
          <p:cNvPr id="5" name="TextBox 4"/>
          <p:cNvSpPr txBox="1"/>
          <p:nvPr/>
        </p:nvSpPr>
        <p:spPr>
          <a:xfrm>
            <a:off x="424339" y="536311"/>
            <a:ext cx="7785806" cy="461665"/>
          </a:xfrm>
          <a:prstGeom prst="rect">
            <a:avLst/>
          </a:prstGeom>
          <a:noFill/>
        </p:spPr>
        <p:txBody>
          <a:bodyPr wrap="square" rtlCol="0">
            <a:spAutoFit/>
          </a:bodyPr>
          <a:lstStyle/>
          <a:p>
            <a:r>
              <a:rPr lang="en-US" sz="2400" dirty="0" smtClean="0">
                <a:solidFill>
                  <a:schemeClr val="bg1"/>
                </a:solidFill>
                <a:latin typeface="Helvetica"/>
                <a:cs typeface="Helvetica"/>
              </a:rPr>
              <a:t>Importance of statistics and stat </a:t>
            </a:r>
            <a:r>
              <a:rPr lang="en-US" sz="2400" dirty="0">
                <a:solidFill>
                  <a:schemeClr val="bg1"/>
                </a:solidFill>
                <a:latin typeface="Helvetica"/>
                <a:cs typeface="Helvetica"/>
              </a:rPr>
              <a:t>modeling? </a:t>
            </a:r>
            <a:r>
              <a:rPr lang="en-US" sz="2000" dirty="0" smtClean="0">
                <a:solidFill>
                  <a:schemeClr val="bg1"/>
                </a:solidFill>
                <a:latin typeface="Helvetica"/>
                <a:cs typeface="Helvetica"/>
              </a:rPr>
              <a:t>[Gen. Ed.]</a:t>
            </a:r>
            <a:endParaRPr lang="en-US" sz="20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408252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300184"/>
            <a:ext cx="7790005" cy="3416320"/>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ABET criteria for bioengineering (and others) curriculum:</a:t>
            </a:r>
          </a:p>
          <a:p>
            <a:pPr>
              <a:lnSpc>
                <a:spcPct val="90000"/>
              </a:lnSpc>
            </a:pPr>
            <a:r>
              <a:rPr lang="en-US" sz="2400" i="1" dirty="0" smtClean="0">
                <a:solidFill>
                  <a:schemeClr val="accent6"/>
                </a:solidFill>
                <a:latin typeface="Georgia"/>
                <a:cs typeface="Georgia"/>
              </a:rPr>
              <a:t> </a:t>
            </a:r>
            <a:r>
              <a:rPr lang="en-US" sz="2400" i="1" dirty="0">
                <a:solidFill>
                  <a:schemeClr val="accent6"/>
                </a:solidFill>
                <a:latin typeface="Georgia"/>
                <a:cs typeface="Georgia"/>
              </a:rPr>
              <a:t>an understanding of biology and </a:t>
            </a:r>
            <a:r>
              <a:rPr lang="en-US" sz="2400" i="1" dirty="0" smtClean="0">
                <a:solidFill>
                  <a:schemeClr val="accent6"/>
                </a:solidFill>
                <a:latin typeface="Georgia"/>
                <a:cs typeface="Georgia"/>
              </a:rPr>
              <a:t>physiology</a:t>
            </a:r>
          </a:p>
          <a:p>
            <a:pPr>
              <a:lnSpc>
                <a:spcPct val="90000"/>
              </a:lnSpc>
            </a:pPr>
            <a:r>
              <a:rPr lang="en-US" sz="2400" i="1" dirty="0" smtClean="0">
                <a:solidFill>
                  <a:schemeClr val="accent6"/>
                </a:solidFill>
                <a:latin typeface="Georgia"/>
                <a:cs typeface="Georgia"/>
              </a:rPr>
              <a:t>capability </a:t>
            </a:r>
            <a:r>
              <a:rPr lang="en-US" sz="2400" i="1" dirty="0">
                <a:solidFill>
                  <a:schemeClr val="accent6"/>
                </a:solidFill>
                <a:latin typeface="Georgia"/>
                <a:cs typeface="Georgia"/>
              </a:rPr>
              <a:t>to apply advanced mathematics (including differential equations and </a:t>
            </a:r>
            <a:r>
              <a:rPr lang="en-US" sz="2400" i="1" u="sng" dirty="0" smtClean="0">
                <a:solidFill>
                  <a:schemeClr val="accent6"/>
                </a:solidFill>
                <a:latin typeface="Georgia"/>
                <a:cs typeface="Georgia"/>
              </a:rPr>
              <a:t>statistics</a:t>
            </a:r>
            <a:r>
              <a:rPr lang="en-US" sz="2400" i="1" dirty="0" smtClean="0">
                <a:solidFill>
                  <a:schemeClr val="accent6"/>
                </a:solidFill>
                <a:latin typeface="Georgia"/>
                <a:cs typeface="Georgia"/>
              </a:rPr>
              <a:t>) …</a:t>
            </a:r>
            <a:endParaRPr lang="en-US" sz="2400" dirty="0" smtClean="0">
              <a:solidFill>
                <a:schemeClr val="accent6"/>
              </a:solidFill>
              <a:latin typeface="Georgia"/>
              <a:cs typeface="Georgia"/>
            </a:endParaRPr>
          </a:p>
          <a:p>
            <a:pPr>
              <a:lnSpc>
                <a:spcPct val="90000"/>
              </a:lnSpc>
            </a:pPr>
            <a:endParaRPr lang="en-US" sz="2400" i="1" u="sng"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For manufacturing engineering:</a:t>
            </a:r>
          </a:p>
          <a:p>
            <a:pPr>
              <a:lnSpc>
                <a:spcPct val="90000"/>
              </a:lnSpc>
            </a:pPr>
            <a:r>
              <a:rPr lang="en-US" sz="2400" i="1" dirty="0">
                <a:solidFill>
                  <a:schemeClr val="accent6"/>
                </a:solidFill>
                <a:latin typeface="Georgia"/>
                <a:cs typeface="Georgia"/>
              </a:rPr>
              <a:t>(d) manufacturing systems design: ability to analyze, synthesize, and control manufacturing operations using </a:t>
            </a:r>
            <a:r>
              <a:rPr lang="en-US" sz="2400" i="1" u="sng" dirty="0">
                <a:solidFill>
                  <a:schemeClr val="accent6"/>
                </a:solidFill>
                <a:latin typeface="Georgia"/>
                <a:cs typeface="Georgia"/>
              </a:rPr>
              <a:t>statistical </a:t>
            </a:r>
            <a:r>
              <a:rPr lang="en-US" sz="2400" i="1" u="sng" dirty="0" smtClean="0">
                <a:solidFill>
                  <a:schemeClr val="accent6"/>
                </a:solidFill>
                <a:latin typeface="Georgia"/>
                <a:cs typeface="Georgia"/>
              </a:rPr>
              <a:t>methods</a:t>
            </a:r>
            <a:endParaRPr lang="en-US" sz="2400" i="1" u="sng" dirty="0">
              <a:solidFill>
                <a:schemeClr val="accent6"/>
              </a:solidFill>
              <a:latin typeface="Georgia"/>
              <a:cs typeface="Georgia"/>
            </a:endParaRPr>
          </a:p>
        </p:txBody>
      </p:sp>
      <p:sp>
        <p:nvSpPr>
          <p:cNvPr id="5" name="TextBox 4"/>
          <p:cNvSpPr txBox="1"/>
          <p:nvPr/>
        </p:nvSpPr>
        <p:spPr>
          <a:xfrm>
            <a:off x="424339" y="536311"/>
            <a:ext cx="7785806" cy="461665"/>
          </a:xfrm>
          <a:prstGeom prst="rect">
            <a:avLst/>
          </a:prstGeom>
          <a:noFill/>
        </p:spPr>
        <p:txBody>
          <a:bodyPr wrap="square" rtlCol="0">
            <a:spAutoFit/>
          </a:bodyPr>
          <a:lstStyle/>
          <a:p>
            <a:r>
              <a:rPr lang="en-US" sz="2400" dirty="0" smtClean="0">
                <a:solidFill>
                  <a:schemeClr val="bg1"/>
                </a:solidFill>
                <a:latin typeface="Helvetica"/>
                <a:cs typeface="Helvetica"/>
              </a:rPr>
              <a:t>Importance of statistics and stat modeling? </a:t>
            </a:r>
            <a:r>
              <a:rPr lang="en-US" sz="2000" dirty="0" smtClean="0">
                <a:solidFill>
                  <a:schemeClr val="bg1"/>
                </a:solidFill>
                <a:latin typeface="Helvetica"/>
                <a:cs typeface="Helvetica"/>
              </a:rPr>
              <a:t>[Engineering]</a:t>
            </a:r>
            <a:endParaRPr lang="en-US" sz="20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1817745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319639"/>
            <a:ext cx="7790005" cy="3083921"/>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Data collected on all phases of life and decisions based on models derived from these data (e.g., health </a:t>
            </a:r>
            <a:r>
              <a:rPr lang="en-US" sz="2400" dirty="0">
                <a:solidFill>
                  <a:schemeClr val="accent6"/>
                </a:solidFill>
                <a:latin typeface="Georgia"/>
                <a:cs typeface="Georgia"/>
              </a:rPr>
              <a:t>decisions from risk </a:t>
            </a:r>
            <a:r>
              <a:rPr lang="en-US" sz="2400" dirty="0" smtClean="0">
                <a:solidFill>
                  <a:schemeClr val="accent6"/>
                </a:solidFill>
                <a:latin typeface="Georgia"/>
                <a:cs typeface="Georgia"/>
              </a:rPr>
              <a:t>models, recommender systems).</a:t>
            </a:r>
          </a:p>
          <a:p>
            <a:pPr>
              <a:lnSpc>
                <a:spcPct val="90000"/>
              </a:lnSpc>
            </a:pPr>
            <a:endParaRPr lang="en-US" sz="2400" dirty="0" smtClean="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Data in context matters (who was studied?  Is this relevant for me?)</a:t>
            </a:r>
            <a:endParaRPr lang="en-US" sz="2400" dirty="0">
              <a:solidFill>
                <a:schemeClr val="accent6"/>
              </a:solidFill>
              <a:latin typeface="Georgia"/>
              <a:cs typeface="Georgia"/>
            </a:endParaRPr>
          </a:p>
          <a:p>
            <a:pPr>
              <a:lnSpc>
                <a:spcPct val="90000"/>
              </a:lnSpc>
            </a:pPr>
            <a:endParaRPr lang="en-US" sz="24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Skepticism of what is reported is healthy (was a predictive model validated?)</a:t>
            </a:r>
            <a:endParaRPr lang="en-US" sz="2400" dirty="0">
              <a:solidFill>
                <a:schemeClr val="accent6"/>
              </a:solidFill>
              <a:latin typeface="Georgia"/>
              <a:cs typeface="Georgia"/>
            </a:endParaRPr>
          </a:p>
        </p:txBody>
      </p:sp>
      <p:sp>
        <p:nvSpPr>
          <p:cNvPr id="5" name="TextBox 4"/>
          <p:cNvSpPr txBox="1"/>
          <p:nvPr/>
        </p:nvSpPr>
        <p:spPr>
          <a:xfrm>
            <a:off x="424338" y="536310"/>
            <a:ext cx="5596855" cy="461665"/>
          </a:xfrm>
          <a:prstGeom prst="rect">
            <a:avLst/>
          </a:prstGeom>
          <a:noFill/>
        </p:spPr>
        <p:txBody>
          <a:bodyPr wrap="square" rtlCol="0">
            <a:spAutoFit/>
          </a:bodyPr>
          <a:lstStyle/>
          <a:p>
            <a:r>
              <a:rPr lang="en-US" sz="2400" dirty="0" smtClean="0">
                <a:solidFill>
                  <a:schemeClr val="bg1"/>
                </a:solidFill>
                <a:latin typeface="Helvetica"/>
                <a:cs typeface="Helvetica"/>
              </a:rPr>
              <a:t>Why is this important? </a:t>
            </a:r>
            <a:r>
              <a:rPr lang="en-US" sz="2000" dirty="0" smtClean="0">
                <a:solidFill>
                  <a:schemeClr val="bg1"/>
                </a:solidFill>
                <a:latin typeface="Helvetica"/>
                <a:cs typeface="Helvetica"/>
              </a:rPr>
              <a:t>[data rich world]</a:t>
            </a:r>
            <a:endParaRPr lang="en-US" sz="20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144405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319970"/>
            <a:ext cx="7790005" cy="3416320"/>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Skills for extracting information and insight from data are in demand</a:t>
            </a:r>
          </a:p>
          <a:p>
            <a:pPr>
              <a:lnSpc>
                <a:spcPct val="90000"/>
              </a:lnSpc>
            </a:pPr>
            <a:endParaRPr lang="en-US" sz="24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indeed.com search (02oct14)</a:t>
            </a:r>
          </a:p>
          <a:p>
            <a:pPr>
              <a:lnSpc>
                <a:spcPct val="90000"/>
              </a:lnSpc>
            </a:pPr>
            <a:r>
              <a:rPr lang="en-US" sz="2400" dirty="0" smtClean="0">
                <a:solidFill>
                  <a:schemeClr val="accent6"/>
                </a:solidFill>
                <a:latin typeface="Georgia"/>
                <a:cs typeface="Georgia"/>
              </a:rPr>
              <a:t>‘statistician’ –1632 jobs</a:t>
            </a:r>
          </a:p>
          <a:p>
            <a:pPr>
              <a:lnSpc>
                <a:spcPct val="90000"/>
              </a:lnSpc>
            </a:pPr>
            <a:r>
              <a:rPr lang="en-US" sz="2400" dirty="0" smtClean="0">
                <a:solidFill>
                  <a:schemeClr val="accent6"/>
                </a:solidFill>
                <a:latin typeface="Georgia"/>
                <a:cs typeface="Georgia"/>
              </a:rPr>
              <a:t>‘statistical analyst’ –13647 jobs</a:t>
            </a:r>
          </a:p>
          <a:p>
            <a:pPr>
              <a:lnSpc>
                <a:spcPct val="90000"/>
              </a:lnSpc>
            </a:pPr>
            <a:r>
              <a:rPr lang="en-US" sz="2400" dirty="0" smtClean="0">
                <a:solidFill>
                  <a:schemeClr val="accent6"/>
                </a:solidFill>
                <a:latin typeface="Georgia"/>
                <a:cs typeface="Georgia"/>
              </a:rPr>
              <a:t>‘statistical programmer’ –2402 jobs</a:t>
            </a:r>
          </a:p>
          <a:p>
            <a:pPr>
              <a:lnSpc>
                <a:spcPct val="90000"/>
              </a:lnSpc>
            </a:pPr>
            <a:r>
              <a:rPr lang="en-US" sz="2400" dirty="0" smtClean="0">
                <a:solidFill>
                  <a:schemeClr val="accent6"/>
                </a:solidFill>
                <a:latin typeface="Georgia"/>
                <a:cs typeface="Georgia"/>
              </a:rPr>
              <a:t>‘data scientist’ –11791 jobs</a:t>
            </a:r>
          </a:p>
          <a:p>
            <a:pPr>
              <a:lnSpc>
                <a:spcPct val="90000"/>
              </a:lnSpc>
            </a:pPr>
            <a:r>
              <a:rPr lang="en-US" sz="2400" dirty="0" smtClean="0">
                <a:solidFill>
                  <a:schemeClr val="accent6"/>
                </a:solidFill>
                <a:latin typeface="Georgia"/>
                <a:cs typeface="Georgia"/>
              </a:rPr>
              <a:t>‘marketing research analyst’ – 6700 – many positions require ‘proven data gathering and analytical skills’</a:t>
            </a:r>
            <a:endParaRPr lang="en-US" sz="24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Why is this important?</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135336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15878"/>
            <a:ext cx="7790005" cy="3859518"/>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Early 80’s …</a:t>
            </a:r>
          </a:p>
          <a:p>
            <a:pPr>
              <a:lnSpc>
                <a:spcPct val="90000"/>
              </a:lnSpc>
            </a:pPr>
            <a:endParaRPr lang="en-US" sz="8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Statistics intro course began to change …</a:t>
            </a:r>
          </a:p>
          <a:p>
            <a:pPr>
              <a:lnSpc>
                <a:spcPct val="90000"/>
              </a:lnSpc>
            </a:pPr>
            <a:r>
              <a:rPr lang="en-US" sz="2400" dirty="0">
                <a:solidFill>
                  <a:schemeClr val="accent6"/>
                </a:solidFill>
                <a:latin typeface="Georgia"/>
                <a:cs typeface="Georgia"/>
              </a:rPr>
              <a:t>	</a:t>
            </a:r>
            <a:r>
              <a:rPr lang="en-US" sz="2400" dirty="0" smtClean="0">
                <a:solidFill>
                  <a:schemeClr val="accent6"/>
                </a:solidFill>
                <a:latin typeface="Georgia"/>
                <a:cs typeface="Georgia"/>
              </a:rPr>
              <a:t>less procedural and more conceptual</a:t>
            </a:r>
          </a:p>
          <a:p>
            <a:pPr>
              <a:lnSpc>
                <a:spcPct val="90000"/>
              </a:lnSpc>
            </a:pPr>
            <a:endParaRPr lang="en-US" sz="800" dirty="0">
              <a:solidFill>
                <a:schemeClr val="accent6"/>
              </a:solidFill>
              <a:latin typeface="Georgia"/>
              <a:cs typeface="Georgia"/>
            </a:endParaRPr>
          </a:p>
          <a:p>
            <a:pPr>
              <a:lnSpc>
                <a:spcPct val="90000"/>
              </a:lnSpc>
            </a:pPr>
            <a:r>
              <a:rPr lang="en-US" sz="2400" i="1" dirty="0" smtClean="0">
                <a:solidFill>
                  <a:schemeClr val="accent6"/>
                </a:solidFill>
                <a:latin typeface="Georgia"/>
                <a:cs typeface="Georgia"/>
              </a:rPr>
              <a:t>Intro. to Practice of Statistics</a:t>
            </a:r>
            <a:r>
              <a:rPr lang="en-US" sz="2400" dirty="0" smtClean="0">
                <a:solidFill>
                  <a:schemeClr val="accent6"/>
                </a:solidFill>
                <a:latin typeface="Georgia"/>
                <a:cs typeface="Georgia"/>
              </a:rPr>
              <a:t> (Moore &amp; McCabe) 		included sections that addressed:</a:t>
            </a:r>
          </a:p>
          <a:p>
            <a:pPr marL="342900" indent="-342900">
              <a:lnSpc>
                <a:spcPct val="90000"/>
              </a:lnSpc>
              <a:buFont typeface="Arial" panose="020B0604020202020204" pitchFamily="34" charset="0"/>
              <a:buChar char="•"/>
            </a:pPr>
            <a:r>
              <a:rPr lang="en-US" sz="2400" dirty="0">
                <a:solidFill>
                  <a:schemeClr val="accent6"/>
                </a:solidFill>
                <a:latin typeface="Georgia"/>
                <a:cs typeface="Georgia"/>
              </a:rPr>
              <a:t>	</a:t>
            </a:r>
            <a:r>
              <a:rPr lang="en-US" sz="2400" dirty="0" smtClean="0">
                <a:solidFill>
                  <a:schemeClr val="accent6"/>
                </a:solidFill>
                <a:latin typeface="Georgia"/>
                <a:cs typeface="Georgia"/>
              </a:rPr>
              <a:t>describing data</a:t>
            </a:r>
          </a:p>
          <a:p>
            <a:pPr marL="342900" indent="-342900">
              <a:lnSpc>
                <a:spcPct val="90000"/>
              </a:lnSpc>
              <a:buFont typeface="Arial" panose="020B0604020202020204" pitchFamily="34" charset="0"/>
              <a:buChar char="•"/>
            </a:pPr>
            <a:r>
              <a:rPr lang="en-US" sz="2400" dirty="0">
                <a:solidFill>
                  <a:schemeClr val="accent6"/>
                </a:solidFill>
                <a:latin typeface="Georgia"/>
                <a:cs typeface="Georgia"/>
              </a:rPr>
              <a:t>	</a:t>
            </a:r>
            <a:r>
              <a:rPr lang="en-US" sz="2400" dirty="0" smtClean="0">
                <a:solidFill>
                  <a:schemeClr val="accent6"/>
                </a:solidFill>
                <a:latin typeface="Georgia"/>
                <a:cs typeface="Georgia"/>
              </a:rPr>
              <a:t>collecting data</a:t>
            </a:r>
          </a:p>
          <a:p>
            <a:pPr marL="342900" indent="-342900">
              <a:lnSpc>
                <a:spcPct val="90000"/>
              </a:lnSpc>
              <a:buFont typeface="Arial" panose="020B0604020202020204" pitchFamily="34" charset="0"/>
              <a:buChar char="•"/>
            </a:pPr>
            <a:r>
              <a:rPr lang="en-US" sz="2400" dirty="0">
                <a:solidFill>
                  <a:schemeClr val="accent6"/>
                </a:solidFill>
                <a:latin typeface="Georgia"/>
                <a:cs typeface="Georgia"/>
              </a:rPr>
              <a:t>	</a:t>
            </a:r>
            <a:r>
              <a:rPr lang="en-US" sz="2400" dirty="0" smtClean="0">
                <a:solidFill>
                  <a:schemeClr val="accent6"/>
                </a:solidFill>
                <a:latin typeface="Georgia"/>
                <a:cs typeface="Georgia"/>
              </a:rPr>
              <a:t>drawing conclusions from data</a:t>
            </a:r>
          </a:p>
          <a:p>
            <a:pPr>
              <a:lnSpc>
                <a:spcPct val="90000"/>
              </a:lnSpc>
            </a:pPr>
            <a:endParaRPr lang="en-US" sz="8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Regression for describing relationship between 2 </a:t>
            </a:r>
            <a:r>
              <a:rPr lang="en-US" sz="2400" dirty="0" err="1" smtClean="0">
                <a:solidFill>
                  <a:schemeClr val="accent6"/>
                </a:solidFill>
                <a:latin typeface="Georgia"/>
                <a:cs typeface="Georgia"/>
              </a:rPr>
              <a:t>vars</a:t>
            </a:r>
            <a:r>
              <a:rPr lang="en-US" sz="2400" dirty="0" smtClean="0">
                <a:solidFill>
                  <a:schemeClr val="accent6"/>
                </a:solidFill>
                <a:latin typeface="Georgia"/>
                <a:cs typeface="Georgia"/>
              </a:rPr>
              <a:t> (not much in ways of explicit modeling)</a:t>
            </a:r>
            <a:endParaRPr lang="en-US" sz="2400" dirty="0" smtClean="0">
              <a:solidFill>
                <a:schemeClr val="accent6"/>
              </a:solidFill>
              <a:latin typeface="Georgia"/>
              <a:cs typeface="Georgia"/>
            </a:endParaRPr>
          </a:p>
          <a:p>
            <a:pPr>
              <a:lnSpc>
                <a:spcPct val="90000"/>
              </a:lnSpc>
            </a:pPr>
            <a:endParaRPr lang="en-US" sz="8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Past Patterns</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57130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15878"/>
            <a:ext cx="7790005" cy="3637919"/>
          </a:xfrm>
          <a:prstGeom prst="rect">
            <a:avLst/>
          </a:prstGeom>
          <a:noFill/>
        </p:spPr>
        <p:txBody>
          <a:bodyPr wrap="square" rtlCol="0">
            <a:spAutoFit/>
          </a:bodyPr>
          <a:lstStyle/>
          <a:p>
            <a:pPr>
              <a:lnSpc>
                <a:spcPct val="90000"/>
              </a:lnSpc>
            </a:pPr>
            <a:r>
              <a:rPr lang="en-US" sz="2400" dirty="0" smtClean="0">
                <a:solidFill>
                  <a:schemeClr val="accent6"/>
                </a:solidFill>
                <a:latin typeface="Georgia"/>
                <a:cs typeface="Georgia"/>
              </a:rPr>
              <a:t>Early 80’s …</a:t>
            </a:r>
          </a:p>
          <a:p>
            <a:pPr>
              <a:lnSpc>
                <a:spcPct val="90000"/>
              </a:lnSpc>
            </a:pPr>
            <a:endParaRPr lang="en-US" sz="8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Statistics and Mathematics majors positioned to not encounter any data analysis until their 3</a:t>
            </a:r>
            <a:r>
              <a:rPr lang="en-US" sz="2400" baseline="30000" dirty="0" smtClean="0">
                <a:solidFill>
                  <a:schemeClr val="accent6"/>
                </a:solidFill>
                <a:latin typeface="Georgia"/>
                <a:cs typeface="Georgia"/>
              </a:rPr>
              <a:t>rd</a:t>
            </a:r>
            <a:r>
              <a:rPr lang="en-US" sz="2400" dirty="0" smtClean="0">
                <a:solidFill>
                  <a:schemeClr val="accent6"/>
                </a:solidFill>
                <a:latin typeface="Georgia"/>
                <a:cs typeface="Georgia"/>
              </a:rPr>
              <a:t> year of study.</a:t>
            </a:r>
          </a:p>
          <a:p>
            <a:pPr>
              <a:lnSpc>
                <a:spcPct val="90000"/>
              </a:lnSpc>
            </a:pPr>
            <a:endParaRPr lang="en-US" sz="800" dirty="0" smtClean="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First,</a:t>
            </a:r>
            <a:endParaRPr lang="en-US" sz="2400" dirty="0">
              <a:solidFill>
                <a:schemeClr val="accent6"/>
              </a:solidFill>
              <a:latin typeface="Georgia"/>
              <a:cs typeface="Georgia"/>
            </a:endParaRPr>
          </a:p>
          <a:p>
            <a:pPr>
              <a:lnSpc>
                <a:spcPct val="90000"/>
              </a:lnSpc>
            </a:pPr>
            <a:r>
              <a:rPr lang="en-US" sz="2400" dirty="0" smtClean="0">
                <a:solidFill>
                  <a:schemeClr val="accent6"/>
                </a:solidFill>
                <a:latin typeface="Georgia"/>
                <a:cs typeface="Georgia"/>
              </a:rPr>
              <a:t>	</a:t>
            </a:r>
            <a:r>
              <a:rPr lang="en-US" sz="2400" dirty="0" err="1" smtClean="0">
                <a:solidFill>
                  <a:schemeClr val="accent6"/>
                </a:solidFill>
                <a:latin typeface="Georgia"/>
                <a:cs typeface="Georgia"/>
              </a:rPr>
              <a:t>Calc</a:t>
            </a:r>
            <a:r>
              <a:rPr lang="en-US" sz="2400" dirty="0" smtClean="0">
                <a:solidFill>
                  <a:schemeClr val="accent6"/>
                </a:solidFill>
                <a:latin typeface="Georgia"/>
                <a:cs typeface="Georgia"/>
              </a:rPr>
              <a:t> I, </a:t>
            </a:r>
            <a:r>
              <a:rPr lang="en-US" sz="2400" dirty="0" err="1" smtClean="0">
                <a:solidFill>
                  <a:schemeClr val="accent6"/>
                </a:solidFill>
                <a:latin typeface="Georgia"/>
                <a:cs typeface="Georgia"/>
              </a:rPr>
              <a:t>Calc</a:t>
            </a:r>
            <a:r>
              <a:rPr lang="en-US" sz="2400" dirty="0" smtClean="0">
                <a:solidFill>
                  <a:schemeClr val="accent6"/>
                </a:solidFill>
                <a:latin typeface="Georgia"/>
                <a:cs typeface="Georgia"/>
              </a:rPr>
              <a:t> II, </a:t>
            </a:r>
            <a:r>
              <a:rPr lang="en-US" sz="2400" dirty="0" err="1" smtClean="0">
                <a:solidFill>
                  <a:schemeClr val="accent6"/>
                </a:solidFill>
                <a:latin typeface="Georgia"/>
                <a:cs typeface="Georgia"/>
              </a:rPr>
              <a:t>Calc</a:t>
            </a:r>
            <a:r>
              <a:rPr lang="en-US" sz="2400" dirty="0" smtClean="0">
                <a:solidFill>
                  <a:schemeClr val="accent6"/>
                </a:solidFill>
                <a:latin typeface="Georgia"/>
                <a:cs typeface="Georgia"/>
              </a:rPr>
              <a:t> III, Linear Algebra, Probability</a:t>
            </a:r>
          </a:p>
          <a:p>
            <a:pPr>
              <a:lnSpc>
                <a:spcPct val="90000"/>
              </a:lnSpc>
            </a:pPr>
            <a:r>
              <a:rPr lang="en-US" sz="2400" dirty="0" smtClean="0">
                <a:solidFill>
                  <a:schemeClr val="accent6"/>
                </a:solidFill>
                <a:latin typeface="Georgia"/>
                <a:cs typeface="Georgia"/>
              </a:rPr>
              <a:t>Then,</a:t>
            </a:r>
          </a:p>
          <a:p>
            <a:pPr>
              <a:lnSpc>
                <a:spcPct val="90000"/>
              </a:lnSpc>
            </a:pPr>
            <a:r>
              <a:rPr lang="en-US" sz="2400" dirty="0" smtClean="0">
                <a:solidFill>
                  <a:schemeClr val="accent6"/>
                </a:solidFill>
                <a:latin typeface="Georgia"/>
                <a:cs typeface="Georgia"/>
              </a:rPr>
              <a:t> 	Math Stat (estimation, testing, etc.)</a:t>
            </a:r>
          </a:p>
          <a:p>
            <a:pPr>
              <a:lnSpc>
                <a:spcPct val="90000"/>
              </a:lnSpc>
            </a:pPr>
            <a:r>
              <a:rPr lang="en-US" sz="2400" dirty="0" smtClean="0">
                <a:solidFill>
                  <a:schemeClr val="accent6"/>
                </a:solidFill>
                <a:latin typeface="Georgia"/>
                <a:cs typeface="Georgia"/>
              </a:rPr>
              <a:t>Finally,</a:t>
            </a:r>
          </a:p>
          <a:p>
            <a:pPr>
              <a:lnSpc>
                <a:spcPct val="90000"/>
              </a:lnSpc>
            </a:pPr>
            <a:r>
              <a:rPr lang="en-US" sz="2400" dirty="0">
                <a:solidFill>
                  <a:schemeClr val="accent6"/>
                </a:solidFill>
                <a:latin typeface="Georgia"/>
                <a:cs typeface="Georgia"/>
              </a:rPr>
              <a:t>	</a:t>
            </a:r>
            <a:r>
              <a:rPr lang="en-US" sz="2400" dirty="0" smtClean="0">
                <a:solidFill>
                  <a:schemeClr val="accent6"/>
                </a:solidFill>
                <a:latin typeface="Georgia"/>
                <a:cs typeface="Georgia"/>
              </a:rPr>
              <a:t>Regression [first time power of data analysis 			modeling realized]</a:t>
            </a:r>
            <a:endParaRPr lang="en-US" sz="2400" dirty="0">
              <a:solidFill>
                <a:schemeClr val="accent6"/>
              </a:solidFill>
              <a:latin typeface="Georgia"/>
              <a:cs typeface="Georgia"/>
            </a:endParaRPr>
          </a:p>
        </p:txBody>
      </p:sp>
      <p:sp>
        <p:nvSpPr>
          <p:cNvPr id="5" name="TextBox 4"/>
          <p:cNvSpPr txBox="1"/>
          <p:nvPr/>
        </p:nvSpPr>
        <p:spPr>
          <a:xfrm>
            <a:off x="424339" y="536310"/>
            <a:ext cx="5596855" cy="523220"/>
          </a:xfrm>
          <a:prstGeom prst="rect">
            <a:avLst/>
          </a:prstGeom>
          <a:noFill/>
        </p:spPr>
        <p:txBody>
          <a:bodyPr wrap="square" rtlCol="0">
            <a:spAutoFit/>
          </a:bodyPr>
          <a:lstStyle/>
          <a:p>
            <a:r>
              <a:rPr lang="en-US" sz="2800" dirty="0" smtClean="0">
                <a:solidFill>
                  <a:schemeClr val="bg1"/>
                </a:solidFill>
                <a:latin typeface="Helvetica"/>
                <a:cs typeface="Helvetica"/>
              </a:rPr>
              <a:t>Past Patterns</a:t>
            </a:r>
            <a:endParaRPr lang="en-US" sz="28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10" name="Picture 9" descr="M logo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6606" y="4571212"/>
            <a:ext cx="935593" cy="349771"/>
          </a:xfrm>
          <a:prstGeom prst="rect">
            <a:avLst/>
          </a:prstGeom>
        </p:spPr>
      </p:pic>
    </p:spTree>
    <p:extLst>
      <p:ext uri="{BB962C8B-B14F-4D97-AF65-F5344CB8AC3E}">
        <p14:creationId xmlns:p14="http://schemas.microsoft.com/office/powerpoint/2010/main" val="2148259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006971"/>
      </a:dk1>
      <a:lt1>
        <a:sysClr val="window" lastClr="FFFFFF"/>
      </a:lt1>
      <a:dk2>
        <a:srgbClr val="9F0927"/>
      </a:dk2>
      <a:lt2>
        <a:srgbClr val="FFFEEF"/>
      </a:lt2>
      <a:accent1>
        <a:srgbClr val="006971"/>
      </a:accent1>
      <a:accent2>
        <a:srgbClr val="BE0A2A"/>
      </a:accent2>
      <a:accent3>
        <a:srgbClr val="F0CC3F"/>
      </a:accent3>
      <a:accent4>
        <a:srgbClr val="A7C784"/>
      </a:accent4>
      <a:accent5>
        <a:srgbClr val="D84725"/>
      </a:accent5>
      <a:accent6>
        <a:srgbClr val="00808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8960</TotalTime>
  <Words>830</Words>
  <Application>Microsoft Office PowerPoint</Application>
  <PresentationFormat>On-screen Show (16:9)</PresentationFormat>
  <Paragraphs>108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campus!</dc:title>
  <dc:creator>Donna Barnet</dc:creator>
  <cp:lastModifiedBy>Bailer, A. John</cp:lastModifiedBy>
  <cp:revision>257</cp:revision>
  <cp:lastPrinted>2014-10-02T19:37:14Z</cp:lastPrinted>
  <dcterms:created xsi:type="dcterms:W3CDTF">2011-09-09T19:38:31Z</dcterms:created>
  <dcterms:modified xsi:type="dcterms:W3CDTF">2014-10-02T19:37:24Z</dcterms:modified>
</cp:coreProperties>
</file>