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334" r:id="rId2"/>
    <p:sldId id="384" r:id="rId3"/>
    <p:sldId id="256" r:id="rId4"/>
    <p:sldId id="394" r:id="rId5"/>
    <p:sldId id="386" r:id="rId6"/>
    <p:sldId id="387" r:id="rId7"/>
    <p:sldId id="388" r:id="rId8"/>
    <p:sldId id="343" r:id="rId9"/>
    <p:sldId id="396" r:id="rId10"/>
    <p:sldId id="397" r:id="rId11"/>
    <p:sldId id="360" r:id="rId12"/>
    <p:sldId id="399" r:id="rId13"/>
    <p:sldId id="400" r:id="rId14"/>
    <p:sldId id="401" r:id="rId15"/>
    <p:sldId id="402" r:id="rId16"/>
    <p:sldId id="403" r:id="rId17"/>
    <p:sldId id="404" r:id="rId18"/>
    <p:sldId id="405" r:id="rId19"/>
    <p:sldId id="361" r:id="rId20"/>
    <p:sldId id="408" r:id="rId21"/>
    <p:sldId id="409" r:id="rId22"/>
    <p:sldId id="410" r:id="rId23"/>
    <p:sldId id="362" r:id="rId24"/>
    <p:sldId id="411" r:id="rId25"/>
    <p:sldId id="395" r:id="rId26"/>
    <p:sldId id="407" r:id="rId27"/>
    <p:sldId id="406" r:id="rId28"/>
  </p:sldIdLst>
  <p:sldSz cx="9144000" cy="5143500" type="screen16x9"/>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8">
          <p15:clr>
            <a:srgbClr val="A4A3A4"/>
          </p15:clr>
        </p15:guide>
        <p15:guide id="2" orient="horz" pos="992">
          <p15:clr>
            <a:srgbClr val="A4A3A4"/>
          </p15:clr>
        </p15:guide>
        <p15:guide id="3" pos="5274">
          <p15:clr>
            <a:srgbClr val="A4A3A4"/>
          </p15:clr>
        </p15:guide>
        <p15:guide id="4" pos="407">
          <p15:clr>
            <a:srgbClr val="A4A3A4"/>
          </p15:clr>
        </p15:guide>
        <p15:guide id="5" pos="30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971"/>
    <a:srgbClr val="008080"/>
    <a:srgbClr val="4C68B0"/>
    <a:srgbClr val="FFC70D"/>
    <a:srgbClr val="FF8D03"/>
    <a:srgbClr val="FF5015"/>
    <a:srgbClr val="E79324"/>
    <a:srgbClr val="E99236"/>
    <a:srgbClr val="EAC1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27" autoAdjust="0"/>
    <p:restoredTop sz="99924" autoAdjust="0"/>
  </p:normalViewPr>
  <p:slideViewPr>
    <p:cSldViewPr snapToGrid="0" snapToObjects="1">
      <p:cViewPr varScale="1">
        <p:scale>
          <a:sx n="152" d="100"/>
          <a:sy n="152" d="100"/>
        </p:scale>
        <p:origin x="846" y="132"/>
      </p:cViewPr>
      <p:guideLst>
        <p:guide orient="horz" pos="478"/>
        <p:guide orient="horz" pos="992"/>
        <p:guide pos="5274"/>
        <p:guide pos="407"/>
        <p:guide pos="30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27" d="100"/>
        <a:sy n="22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a:lvl1pPr>
          </a:lstStyle>
          <a:p>
            <a:fld id="{CC0B97A3-3FE6-574C-9830-89DD758FA87C}" type="datetimeFigureOut">
              <a:rPr lang="en-US" smtClean="0"/>
              <a:t>10/9/2017</a:t>
            </a:fld>
            <a:endParaRPr lang="en-US"/>
          </a:p>
        </p:txBody>
      </p:sp>
      <p:sp>
        <p:nvSpPr>
          <p:cNvPr id="4" name="Footer Placeholder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a:lvl1pPr>
          </a:lstStyle>
          <a:p>
            <a:fld id="{43D88234-B9B0-B149-8EA9-07B572C94401}" type="slidenum">
              <a:rPr lang="en-US" smtClean="0"/>
              <a:t>‹#›</a:t>
            </a:fld>
            <a:endParaRPr lang="en-US"/>
          </a:p>
        </p:txBody>
      </p:sp>
    </p:spTree>
    <p:extLst>
      <p:ext uri="{BB962C8B-B14F-4D97-AF65-F5344CB8AC3E}">
        <p14:creationId xmlns:p14="http://schemas.microsoft.com/office/powerpoint/2010/main" val="837125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F67A7686-C06B-7244-B5B4-9CA632DF098E}" type="datetimeFigureOut">
              <a:rPr lang="en-US" smtClean="0"/>
              <a:t>10/9/2017</a:t>
            </a:fld>
            <a:endParaRPr lang="en-US"/>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0E5C49AE-04DB-9042-BA05-B316935E2B04}" type="slidenum">
              <a:rPr lang="en-US" smtClean="0"/>
              <a:t>‹#›</a:t>
            </a:fld>
            <a:endParaRPr lang="en-US"/>
          </a:p>
        </p:txBody>
      </p:sp>
    </p:spTree>
    <p:extLst>
      <p:ext uri="{BB962C8B-B14F-4D97-AF65-F5344CB8AC3E}">
        <p14:creationId xmlns:p14="http://schemas.microsoft.com/office/powerpoint/2010/main" val="7967168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4"/>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4"/>
            <a:ext cx="2133600" cy="274637"/>
          </a:xfrm>
          <a:prstGeom prst="rect">
            <a:avLst/>
          </a:prstGeom>
        </p:spPr>
        <p:txBody>
          <a:bodyPr/>
          <a:lstStyle/>
          <a:p>
            <a:fld id="{1B6FEFE3-266A-E44C-AC5F-262E079E6860}" type="datetimeFigureOut">
              <a:rPr lang="en-US" smtClean="0"/>
              <a:t>10/9/2017</a:t>
            </a:fld>
            <a:endParaRPr lang="en-US"/>
          </a:p>
        </p:txBody>
      </p:sp>
      <p:sp>
        <p:nvSpPr>
          <p:cNvPr id="5" name="Footer Placeholder 4"/>
          <p:cNvSpPr>
            <a:spLocks noGrp="1"/>
          </p:cNvSpPr>
          <p:nvPr>
            <p:ph type="ftr" sz="quarter" idx="11"/>
          </p:nvPr>
        </p:nvSpPr>
        <p:spPr>
          <a:xfrm>
            <a:off x="3124200" y="4767264"/>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4637"/>
          </a:xfrm>
          <a:prstGeom prst="rect">
            <a:avLst/>
          </a:prstGeom>
        </p:spPr>
        <p:txBody>
          <a:bodyPr/>
          <a:lstStyle/>
          <a:p>
            <a:fld id="{7AB33732-CC44-AD44-927A-79864248F693}" type="slidenum">
              <a:rPr lang="en-US" smtClean="0"/>
              <a:t>‹#›</a:t>
            </a:fld>
            <a:endParaRPr lang="en-US"/>
          </a:p>
        </p:txBody>
      </p:sp>
    </p:spTree>
    <p:extLst>
      <p:ext uri="{BB962C8B-B14F-4D97-AF65-F5344CB8AC3E}">
        <p14:creationId xmlns:p14="http://schemas.microsoft.com/office/powerpoint/2010/main" val="2655307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4637"/>
          </a:xfrm>
          <a:prstGeom prst="rect">
            <a:avLst/>
          </a:prstGeom>
        </p:spPr>
        <p:txBody>
          <a:bodyPr/>
          <a:lstStyle/>
          <a:p>
            <a:fld id="{1B6FEFE3-266A-E44C-AC5F-262E079E6860}" type="datetimeFigureOut">
              <a:rPr lang="en-US" smtClean="0"/>
              <a:t>10/9/2017</a:t>
            </a:fld>
            <a:endParaRPr lang="en-US"/>
          </a:p>
        </p:txBody>
      </p:sp>
      <p:sp>
        <p:nvSpPr>
          <p:cNvPr id="5" name="Footer Placeholder 4"/>
          <p:cNvSpPr>
            <a:spLocks noGrp="1"/>
          </p:cNvSpPr>
          <p:nvPr>
            <p:ph type="ftr" sz="quarter" idx="11"/>
          </p:nvPr>
        </p:nvSpPr>
        <p:spPr>
          <a:xfrm>
            <a:off x="3124200" y="4767264"/>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4637"/>
          </a:xfrm>
          <a:prstGeom prst="rect">
            <a:avLst/>
          </a:prstGeom>
        </p:spPr>
        <p:txBody>
          <a:bodyPr/>
          <a:lstStyle/>
          <a:p>
            <a:fld id="{7AB33732-CC44-AD44-927A-79864248F693}" type="slidenum">
              <a:rPr lang="en-US" smtClean="0"/>
              <a:t>‹#›</a:t>
            </a:fld>
            <a:endParaRPr lang="en-US"/>
          </a:p>
        </p:txBody>
      </p:sp>
    </p:spTree>
    <p:extLst>
      <p:ext uri="{BB962C8B-B14F-4D97-AF65-F5344CB8AC3E}">
        <p14:creationId xmlns:p14="http://schemas.microsoft.com/office/powerpoint/2010/main" val="3212262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6"/>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6"/>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4637"/>
          </a:xfrm>
          <a:prstGeom prst="rect">
            <a:avLst/>
          </a:prstGeom>
        </p:spPr>
        <p:txBody>
          <a:bodyPr/>
          <a:lstStyle/>
          <a:p>
            <a:fld id="{1B6FEFE3-266A-E44C-AC5F-262E079E6860}" type="datetimeFigureOut">
              <a:rPr lang="en-US" smtClean="0"/>
              <a:t>10/9/2017</a:t>
            </a:fld>
            <a:endParaRPr lang="en-US"/>
          </a:p>
        </p:txBody>
      </p:sp>
      <p:sp>
        <p:nvSpPr>
          <p:cNvPr id="5" name="Footer Placeholder 4"/>
          <p:cNvSpPr>
            <a:spLocks noGrp="1"/>
          </p:cNvSpPr>
          <p:nvPr>
            <p:ph type="ftr" sz="quarter" idx="11"/>
          </p:nvPr>
        </p:nvSpPr>
        <p:spPr>
          <a:xfrm>
            <a:off x="3124200" y="4767264"/>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4637"/>
          </a:xfrm>
          <a:prstGeom prst="rect">
            <a:avLst/>
          </a:prstGeom>
        </p:spPr>
        <p:txBody>
          <a:bodyPr/>
          <a:lstStyle/>
          <a:p>
            <a:fld id="{7AB33732-CC44-AD44-927A-79864248F693}" type="slidenum">
              <a:rPr lang="en-US" smtClean="0"/>
              <a:t>‹#›</a:t>
            </a:fld>
            <a:endParaRPr lang="en-US"/>
          </a:p>
        </p:txBody>
      </p:sp>
    </p:spTree>
    <p:extLst>
      <p:ext uri="{BB962C8B-B14F-4D97-AF65-F5344CB8AC3E}">
        <p14:creationId xmlns:p14="http://schemas.microsoft.com/office/powerpoint/2010/main" val="232841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4637"/>
          </a:xfrm>
          <a:prstGeom prst="rect">
            <a:avLst/>
          </a:prstGeom>
        </p:spPr>
        <p:txBody>
          <a:bodyPr/>
          <a:lstStyle/>
          <a:p>
            <a:fld id="{1B6FEFE3-266A-E44C-AC5F-262E079E6860}" type="datetimeFigureOut">
              <a:rPr lang="en-US" smtClean="0"/>
              <a:t>10/9/2017</a:t>
            </a:fld>
            <a:endParaRPr lang="en-US"/>
          </a:p>
        </p:txBody>
      </p:sp>
      <p:sp>
        <p:nvSpPr>
          <p:cNvPr id="5" name="Footer Placeholder 4"/>
          <p:cNvSpPr>
            <a:spLocks noGrp="1"/>
          </p:cNvSpPr>
          <p:nvPr>
            <p:ph type="ftr" sz="quarter" idx="11"/>
          </p:nvPr>
        </p:nvSpPr>
        <p:spPr>
          <a:xfrm>
            <a:off x="3124200" y="4767264"/>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4637"/>
          </a:xfrm>
          <a:prstGeom prst="rect">
            <a:avLst/>
          </a:prstGeom>
        </p:spPr>
        <p:txBody>
          <a:bodyPr/>
          <a:lstStyle/>
          <a:p>
            <a:fld id="{7AB33732-CC44-AD44-927A-79864248F693}" type="slidenum">
              <a:rPr lang="en-US" smtClean="0"/>
              <a:t>‹#›</a:t>
            </a:fld>
            <a:endParaRPr lang="en-US"/>
          </a:p>
        </p:txBody>
      </p:sp>
    </p:spTree>
    <p:extLst>
      <p:ext uri="{BB962C8B-B14F-4D97-AF65-F5344CB8AC3E}">
        <p14:creationId xmlns:p14="http://schemas.microsoft.com/office/powerpoint/2010/main" val="3038133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9"/>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4"/>
            <a:ext cx="2133600" cy="274637"/>
          </a:xfrm>
          <a:prstGeom prst="rect">
            <a:avLst/>
          </a:prstGeom>
        </p:spPr>
        <p:txBody>
          <a:bodyPr/>
          <a:lstStyle/>
          <a:p>
            <a:fld id="{1B6FEFE3-266A-E44C-AC5F-262E079E6860}" type="datetimeFigureOut">
              <a:rPr lang="en-US" smtClean="0"/>
              <a:t>10/9/2017</a:t>
            </a:fld>
            <a:endParaRPr lang="en-US"/>
          </a:p>
        </p:txBody>
      </p:sp>
      <p:sp>
        <p:nvSpPr>
          <p:cNvPr id="5" name="Footer Placeholder 4"/>
          <p:cNvSpPr>
            <a:spLocks noGrp="1"/>
          </p:cNvSpPr>
          <p:nvPr>
            <p:ph type="ftr" sz="quarter" idx="11"/>
          </p:nvPr>
        </p:nvSpPr>
        <p:spPr>
          <a:xfrm>
            <a:off x="3124200" y="4767264"/>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4637"/>
          </a:xfrm>
          <a:prstGeom prst="rect">
            <a:avLst/>
          </a:prstGeom>
        </p:spPr>
        <p:txBody>
          <a:bodyPr/>
          <a:lstStyle/>
          <a:p>
            <a:fld id="{7AB33732-CC44-AD44-927A-79864248F693}" type="slidenum">
              <a:rPr lang="en-US" smtClean="0"/>
              <a:t>‹#›</a:t>
            </a:fld>
            <a:endParaRPr lang="en-US"/>
          </a:p>
        </p:txBody>
      </p:sp>
    </p:spTree>
    <p:extLst>
      <p:ext uri="{BB962C8B-B14F-4D97-AF65-F5344CB8AC3E}">
        <p14:creationId xmlns:p14="http://schemas.microsoft.com/office/powerpoint/2010/main" val="288732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4"/>
            <a:ext cx="2133600" cy="274637"/>
          </a:xfrm>
          <a:prstGeom prst="rect">
            <a:avLst/>
          </a:prstGeom>
        </p:spPr>
        <p:txBody>
          <a:bodyPr/>
          <a:lstStyle/>
          <a:p>
            <a:fld id="{1B6FEFE3-266A-E44C-AC5F-262E079E6860}" type="datetimeFigureOut">
              <a:rPr lang="en-US" smtClean="0"/>
              <a:t>10/9/2017</a:t>
            </a:fld>
            <a:endParaRPr lang="en-US"/>
          </a:p>
        </p:txBody>
      </p:sp>
      <p:sp>
        <p:nvSpPr>
          <p:cNvPr id="6" name="Footer Placeholder 5"/>
          <p:cNvSpPr>
            <a:spLocks noGrp="1"/>
          </p:cNvSpPr>
          <p:nvPr>
            <p:ph type="ftr" sz="quarter" idx="11"/>
          </p:nvPr>
        </p:nvSpPr>
        <p:spPr>
          <a:xfrm>
            <a:off x="3124200" y="4767264"/>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4637"/>
          </a:xfrm>
          <a:prstGeom prst="rect">
            <a:avLst/>
          </a:prstGeom>
        </p:spPr>
        <p:txBody>
          <a:bodyPr/>
          <a:lstStyle/>
          <a:p>
            <a:fld id="{7AB33732-CC44-AD44-927A-79864248F693}" type="slidenum">
              <a:rPr lang="en-US" smtClean="0"/>
              <a:t>‹#›</a:t>
            </a:fld>
            <a:endParaRPr lang="en-US"/>
          </a:p>
        </p:txBody>
      </p:sp>
    </p:spTree>
    <p:extLst>
      <p:ext uri="{BB962C8B-B14F-4D97-AF65-F5344CB8AC3E}">
        <p14:creationId xmlns:p14="http://schemas.microsoft.com/office/powerpoint/2010/main" val="3179065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4"/>
            <a:ext cx="2133600" cy="274637"/>
          </a:xfrm>
          <a:prstGeom prst="rect">
            <a:avLst/>
          </a:prstGeom>
        </p:spPr>
        <p:txBody>
          <a:bodyPr/>
          <a:lstStyle/>
          <a:p>
            <a:fld id="{1B6FEFE3-266A-E44C-AC5F-262E079E6860}" type="datetimeFigureOut">
              <a:rPr lang="en-US" smtClean="0"/>
              <a:t>10/9/2017</a:t>
            </a:fld>
            <a:endParaRPr lang="en-US"/>
          </a:p>
        </p:txBody>
      </p:sp>
      <p:sp>
        <p:nvSpPr>
          <p:cNvPr id="8" name="Footer Placeholder 7"/>
          <p:cNvSpPr>
            <a:spLocks noGrp="1"/>
          </p:cNvSpPr>
          <p:nvPr>
            <p:ph type="ftr" sz="quarter" idx="11"/>
          </p:nvPr>
        </p:nvSpPr>
        <p:spPr>
          <a:xfrm>
            <a:off x="3124200" y="4767264"/>
            <a:ext cx="2895600" cy="274637"/>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4"/>
            <a:ext cx="2133600" cy="274637"/>
          </a:xfrm>
          <a:prstGeom prst="rect">
            <a:avLst/>
          </a:prstGeom>
        </p:spPr>
        <p:txBody>
          <a:bodyPr/>
          <a:lstStyle/>
          <a:p>
            <a:fld id="{7AB33732-CC44-AD44-927A-79864248F693}" type="slidenum">
              <a:rPr lang="en-US" smtClean="0"/>
              <a:t>‹#›</a:t>
            </a:fld>
            <a:endParaRPr lang="en-US"/>
          </a:p>
        </p:txBody>
      </p:sp>
    </p:spTree>
    <p:extLst>
      <p:ext uri="{BB962C8B-B14F-4D97-AF65-F5344CB8AC3E}">
        <p14:creationId xmlns:p14="http://schemas.microsoft.com/office/powerpoint/2010/main" val="637212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4"/>
            <a:ext cx="2133600" cy="274637"/>
          </a:xfrm>
          <a:prstGeom prst="rect">
            <a:avLst/>
          </a:prstGeom>
        </p:spPr>
        <p:txBody>
          <a:bodyPr/>
          <a:lstStyle/>
          <a:p>
            <a:fld id="{1B6FEFE3-266A-E44C-AC5F-262E079E6860}" type="datetimeFigureOut">
              <a:rPr lang="en-US" smtClean="0"/>
              <a:t>10/9/2017</a:t>
            </a:fld>
            <a:endParaRPr lang="en-US"/>
          </a:p>
        </p:txBody>
      </p:sp>
      <p:sp>
        <p:nvSpPr>
          <p:cNvPr id="4" name="Footer Placeholder 3"/>
          <p:cNvSpPr>
            <a:spLocks noGrp="1"/>
          </p:cNvSpPr>
          <p:nvPr>
            <p:ph type="ftr" sz="quarter" idx="11"/>
          </p:nvPr>
        </p:nvSpPr>
        <p:spPr>
          <a:xfrm>
            <a:off x="3124200" y="4767264"/>
            <a:ext cx="2895600" cy="274637"/>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4"/>
            <a:ext cx="2133600" cy="274637"/>
          </a:xfrm>
          <a:prstGeom prst="rect">
            <a:avLst/>
          </a:prstGeom>
        </p:spPr>
        <p:txBody>
          <a:bodyPr/>
          <a:lstStyle/>
          <a:p>
            <a:fld id="{7AB33732-CC44-AD44-927A-79864248F693}" type="slidenum">
              <a:rPr lang="en-US" smtClean="0"/>
              <a:t>‹#›</a:t>
            </a:fld>
            <a:endParaRPr lang="en-US"/>
          </a:p>
        </p:txBody>
      </p:sp>
    </p:spTree>
    <p:extLst>
      <p:ext uri="{BB962C8B-B14F-4D97-AF65-F5344CB8AC3E}">
        <p14:creationId xmlns:p14="http://schemas.microsoft.com/office/powerpoint/2010/main" val="911056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4637"/>
          </a:xfrm>
          <a:prstGeom prst="rect">
            <a:avLst/>
          </a:prstGeom>
        </p:spPr>
        <p:txBody>
          <a:bodyPr/>
          <a:lstStyle/>
          <a:p>
            <a:fld id="{1B6FEFE3-266A-E44C-AC5F-262E079E6860}" type="datetimeFigureOut">
              <a:rPr lang="en-US" smtClean="0"/>
              <a:t>10/9/2017</a:t>
            </a:fld>
            <a:endParaRPr lang="en-US"/>
          </a:p>
        </p:txBody>
      </p:sp>
      <p:sp>
        <p:nvSpPr>
          <p:cNvPr id="3" name="Footer Placeholder 2"/>
          <p:cNvSpPr>
            <a:spLocks noGrp="1"/>
          </p:cNvSpPr>
          <p:nvPr>
            <p:ph type="ftr" sz="quarter" idx="11"/>
          </p:nvPr>
        </p:nvSpPr>
        <p:spPr>
          <a:xfrm>
            <a:off x="3124200" y="4767264"/>
            <a:ext cx="2895600" cy="274637"/>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4"/>
            <a:ext cx="2133600" cy="274637"/>
          </a:xfrm>
          <a:prstGeom prst="rect">
            <a:avLst/>
          </a:prstGeom>
        </p:spPr>
        <p:txBody>
          <a:bodyPr/>
          <a:lstStyle/>
          <a:p>
            <a:fld id="{7AB33732-CC44-AD44-927A-79864248F693}" type="slidenum">
              <a:rPr lang="en-US" smtClean="0"/>
              <a:t>‹#›</a:t>
            </a:fld>
            <a:endParaRPr lang="en-US"/>
          </a:p>
        </p:txBody>
      </p:sp>
    </p:spTree>
    <p:extLst>
      <p:ext uri="{BB962C8B-B14F-4D97-AF65-F5344CB8AC3E}">
        <p14:creationId xmlns:p14="http://schemas.microsoft.com/office/powerpoint/2010/main" val="914158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9"/>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4637"/>
          </a:xfrm>
          <a:prstGeom prst="rect">
            <a:avLst/>
          </a:prstGeom>
        </p:spPr>
        <p:txBody>
          <a:bodyPr/>
          <a:lstStyle/>
          <a:p>
            <a:fld id="{1B6FEFE3-266A-E44C-AC5F-262E079E6860}" type="datetimeFigureOut">
              <a:rPr lang="en-US" smtClean="0"/>
              <a:t>10/9/2017</a:t>
            </a:fld>
            <a:endParaRPr lang="en-US"/>
          </a:p>
        </p:txBody>
      </p:sp>
      <p:sp>
        <p:nvSpPr>
          <p:cNvPr id="6" name="Footer Placeholder 5"/>
          <p:cNvSpPr>
            <a:spLocks noGrp="1"/>
          </p:cNvSpPr>
          <p:nvPr>
            <p:ph type="ftr" sz="quarter" idx="11"/>
          </p:nvPr>
        </p:nvSpPr>
        <p:spPr>
          <a:xfrm>
            <a:off x="3124200" y="4767264"/>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4637"/>
          </a:xfrm>
          <a:prstGeom prst="rect">
            <a:avLst/>
          </a:prstGeom>
        </p:spPr>
        <p:txBody>
          <a:bodyPr/>
          <a:lstStyle/>
          <a:p>
            <a:fld id="{7AB33732-CC44-AD44-927A-79864248F693}" type="slidenum">
              <a:rPr lang="en-US" smtClean="0"/>
              <a:t>‹#›</a:t>
            </a:fld>
            <a:endParaRPr lang="en-US"/>
          </a:p>
        </p:txBody>
      </p:sp>
    </p:spTree>
    <p:extLst>
      <p:ext uri="{BB962C8B-B14F-4D97-AF65-F5344CB8AC3E}">
        <p14:creationId xmlns:p14="http://schemas.microsoft.com/office/powerpoint/2010/main" val="4030275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4637"/>
          </a:xfrm>
          <a:prstGeom prst="rect">
            <a:avLst/>
          </a:prstGeom>
        </p:spPr>
        <p:txBody>
          <a:bodyPr/>
          <a:lstStyle/>
          <a:p>
            <a:fld id="{1B6FEFE3-266A-E44C-AC5F-262E079E6860}" type="datetimeFigureOut">
              <a:rPr lang="en-US" smtClean="0"/>
              <a:t>10/9/2017</a:t>
            </a:fld>
            <a:endParaRPr lang="en-US"/>
          </a:p>
        </p:txBody>
      </p:sp>
      <p:sp>
        <p:nvSpPr>
          <p:cNvPr id="6" name="Footer Placeholder 5"/>
          <p:cNvSpPr>
            <a:spLocks noGrp="1"/>
          </p:cNvSpPr>
          <p:nvPr>
            <p:ph type="ftr" sz="quarter" idx="11"/>
          </p:nvPr>
        </p:nvSpPr>
        <p:spPr>
          <a:xfrm>
            <a:off x="3124200" y="4767264"/>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4637"/>
          </a:xfrm>
          <a:prstGeom prst="rect">
            <a:avLst/>
          </a:prstGeom>
        </p:spPr>
        <p:txBody>
          <a:bodyPr/>
          <a:lstStyle/>
          <a:p>
            <a:fld id="{7AB33732-CC44-AD44-927A-79864248F693}" type="slidenum">
              <a:rPr lang="en-US" smtClean="0"/>
              <a:t>‹#›</a:t>
            </a:fld>
            <a:endParaRPr lang="en-US"/>
          </a:p>
        </p:txBody>
      </p:sp>
    </p:spTree>
    <p:extLst>
      <p:ext uri="{BB962C8B-B14F-4D97-AF65-F5344CB8AC3E}">
        <p14:creationId xmlns:p14="http://schemas.microsoft.com/office/powerpoint/2010/main" val="331932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78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hyperlink" Target="http://bulletin.miamioh.edu/search/?P=MTH%20121" TargetMode="External"/><Relationship Id="rId7" Type="http://schemas.openxmlformats.org/officeDocument/2006/relationships/hyperlink" Target="http://bulletin.miamioh.edu/search/?P=STA%20368" TargetMode="External"/><Relationship Id="rId2" Type="http://schemas.openxmlformats.org/officeDocument/2006/relationships/hyperlink" Target="http://bulletin.miamioh.edu/search/?P=MTH%20104" TargetMode="External"/><Relationship Id="rId1" Type="http://schemas.openxmlformats.org/officeDocument/2006/relationships/slideLayout" Target="../slideLayouts/slideLayout1.xml"/><Relationship Id="rId6" Type="http://schemas.openxmlformats.org/officeDocument/2006/relationships/hyperlink" Target="http://bulletin.miamioh.edu/search/?P=STA%20301" TargetMode="External"/><Relationship Id="rId5" Type="http://schemas.openxmlformats.org/officeDocument/2006/relationships/hyperlink" Target="http://bulletin.miamioh.edu/search/?P=STA%20261" TargetMode="External"/><Relationship Id="rId4" Type="http://schemas.openxmlformats.org/officeDocument/2006/relationships/hyperlink" Target="http://bulletin.miamioh.edu/search/?P=ISA%20205"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922" y="0"/>
            <a:ext cx="9153922" cy="11921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711199" y="2008092"/>
            <a:ext cx="7821788" cy="830997"/>
          </a:xfrm>
          <a:prstGeom prst="rect">
            <a:avLst/>
          </a:prstGeom>
          <a:noFill/>
        </p:spPr>
        <p:txBody>
          <a:bodyPr wrap="square" rtlCol="0">
            <a:spAutoFit/>
          </a:bodyPr>
          <a:lstStyle/>
          <a:p>
            <a:pPr algn="ctr"/>
            <a:r>
              <a:rPr lang="en-US" sz="2400" dirty="0" smtClean="0">
                <a:solidFill>
                  <a:schemeClr val="accent6"/>
                </a:solidFill>
                <a:latin typeface="Georgia"/>
                <a:cs typeface="Georgia"/>
              </a:rPr>
              <a:t>A. John Bailer</a:t>
            </a:r>
          </a:p>
          <a:p>
            <a:pPr algn="ctr"/>
            <a:r>
              <a:rPr lang="en-US" sz="2400" dirty="0" smtClean="0">
                <a:solidFill>
                  <a:schemeClr val="accent6"/>
                </a:solidFill>
                <a:latin typeface="Georgia"/>
                <a:cs typeface="Georgia"/>
              </a:rPr>
              <a:t>baileraj@MiamiOH.edu</a:t>
            </a:r>
          </a:p>
        </p:txBody>
      </p:sp>
      <p:sp>
        <p:nvSpPr>
          <p:cNvPr id="4" name="TextBox 3"/>
          <p:cNvSpPr txBox="1"/>
          <p:nvPr/>
        </p:nvSpPr>
        <p:spPr>
          <a:xfrm>
            <a:off x="198712" y="86392"/>
            <a:ext cx="8656939" cy="830997"/>
          </a:xfrm>
          <a:prstGeom prst="rect">
            <a:avLst/>
          </a:prstGeom>
          <a:noFill/>
        </p:spPr>
        <p:txBody>
          <a:bodyPr wrap="square" rtlCol="0">
            <a:spAutoFit/>
          </a:bodyPr>
          <a:lstStyle/>
          <a:p>
            <a:r>
              <a:rPr lang="en-US" sz="2400" dirty="0" smtClean="0">
                <a:solidFill>
                  <a:schemeClr val="bg1"/>
                </a:solidFill>
              </a:rPr>
              <a:t>Content audits of Introductory Statistics classes in response to the ASA P-value statement</a:t>
            </a:r>
            <a:endParaRPr lang="en-US" sz="2400" dirty="0">
              <a:solidFill>
                <a:schemeClr val="bg1"/>
              </a:solidFill>
            </a:endParaRPr>
          </a:p>
        </p:txBody>
      </p:sp>
      <p:sp>
        <p:nvSpPr>
          <p:cNvPr id="7" name="Rectangle 6"/>
          <p:cNvSpPr/>
          <p:nvPr/>
        </p:nvSpPr>
        <p:spPr>
          <a:xfrm>
            <a:off x="0" y="4949147"/>
            <a:ext cx="9144000" cy="205302"/>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8" name="Picture 7" descr="M logo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0685" y="3621539"/>
            <a:ext cx="2682630" cy="1002899"/>
          </a:xfrm>
          <a:prstGeom prst="rect">
            <a:avLst/>
          </a:prstGeom>
        </p:spPr>
      </p:pic>
    </p:spTree>
    <p:extLst>
      <p:ext uri="{BB962C8B-B14F-4D97-AF65-F5344CB8AC3E}">
        <p14:creationId xmlns:p14="http://schemas.microsoft.com/office/powerpoint/2010/main" val="3705530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01722" y="1267598"/>
            <a:ext cx="7790005" cy="3600986"/>
          </a:xfrm>
          <a:prstGeom prst="rect">
            <a:avLst/>
          </a:prstGeom>
          <a:noFill/>
        </p:spPr>
        <p:txBody>
          <a:bodyPr wrap="square" rtlCol="0">
            <a:spAutoFit/>
          </a:bodyPr>
          <a:lstStyle/>
          <a:p>
            <a:pPr fontAlgn="base"/>
            <a:r>
              <a:rPr lang="en-US" sz="2400" dirty="0" smtClean="0"/>
              <a:t>STA 125 – </a:t>
            </a:r>
            <a:r>
              <a:rPr lang="en-US" dirty="0" smtClean="0"/>
              <a:t>all majors in the business school</a:t>
            </a:r>
          </a:p>
          <a:p>
            <a:pPr fontAlgn="base"/>
            <a:endParaRPr lang="en-US" sz="800" dirty="0"/>
          </a:p>
          <a:p>
            <a:pPr fontAlgn="base"/>
            <a:r>
              <a:rPr lang="en-US" sz="2400" dirty="0" smtClean="0"/>
              <a:t>STA 261 – </a:t>
            </a:r>
            <a:r>
              <a:rPr lang="en-US" dirty="0" smtClean="0"/>
              <a:t>Required:</a:t>
            </a:r>
            <a:r>
              <a:rPr lang="en-US" sz="2400" dirty="0" smtClean="0"/>
              <a:t> </a:t>
            </a:r>
            <a:r>
              <a:rPr lang="en-US" dirty="0" smtClean="0"/>
              <a:t>Diplomacy </a:t>
            </a:r>
            <a:r>
              <a:rPr lang="en-US" dirty="0"/>
              <a:t>and Global Politics, Gerontology, Psychology, Social Justice Studies, Sociology, Speech Pathology and Audiology, Urban and Regional Planning, Chemistry Education, Earth Science Education, Life Science Education, Family Studies, Athletic Training, Nutrition, Public Health, Sport Leadership and Management.</a:t>
            </a:r>
            <a:endParaRPr lang="en-US" dirty="0" smtClean="0"/>
          </a:p>
          <a:p>
            <a:pPr fontAlgn="base"/>
            <a:endParaRPr lang="en-US" sz="800" dirty="0"/>
          </a:p>
          <a:p>
            <a:pPr fontAlgn="base"/>
            <a:r>
              <a:rPr lang="en-US" sz="2400" dirty="0" smtClean="0"/>
              <a:t>STA 301 – </a:t>
            </a:r>
            <a:r>
              <a:rPr lang="en-US" dirty="0" smtClean="0"/>
              <a:t>all majors in the College of Engineering and Computing, math &amp; stat majors, </a:t>
            </a:r>
          </a:p>
          <a:p>
            <a:pPr fontAlgn="base"/>
            <a:endParaRPr lang="en-US" sz="800" dirty="0"/>
          </a:p>
          <a:p>
            <a:pPr fontAlgn="base"/>
            <a:r>
              <a:rPr lang="en-US" sz="2400" dirty="0" smtClean="0"/>
              <a:t>STA 671/672 – </a:t>
            </a:r>
            <a:r>
              <a:rPr lang="en-US" dirty="0" smtClean="0"/>
              <a:t>MS IES, MS BIO, PhD BIO, others (note PSY and GTY and others offer many stat classes)</a:t>
            </a:r>
            <a:endParaRPr lang="en-US" dirty="0"/>
          </a:p>
        </p:txBody>
      </p:sp>
      <p:sp>
        <p:nvSpPr>
          <p:cNvPr id="5" name="TextBox 4"/>
          <p:cNvSpPr txBox="1"/>
          <p:nvPr/>
        </p:nvSpPr>
        <p:spPr>
          <a:xfrm>
            <a:off x="243840" y="536311"/>
            <a:ext cx="8038011" cy="430887"/>
          </a:xfrm>
          <a:prstGeom prst="rect">
            <a:avLst/>
          </a:prstGeom>
          <a:noFill/>
        </p:spPr>
        <p:txBody>
          <a:bodyPr wrap="square" rtlCol="0">
            <a:spAutoFit/>
          </a:bodyPr>
          <a:lstStyle/>
          <a:p>
            <a:r>
              <a:rPr lang="en-US" sz="2200" dirty="0" smtClean="0">
                <a:solidFill>
                  <a:schemeClr val="bg1"/>
                </a:solidFill>
                <a:latin typeface="Georgia"/>
                <a:cs typeface="Georgia"/>
              </a:rPr>
              <a:t>Population of these classes?</a:t>
            </a:r>
            <a:endParaRPr lang="en-US" sz="2200" dirty="0">
              <a:solidFill>
                <a:schemeClr val="bg1"/>
              </a:solidFill>
              <a:latin typeface="Helvetica"/>
              <a:cs typeface="Helvetica"/>
            </a:endParaRP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0" name="Picture 9" descr="M logo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6606" y="4571212"/>
            <a:ext cx="935593" cy="349771"/>
          </a:xfrm>
          <a:prstGeom prst="rect">
            <a:avLst/>
          </a:prstGeom>
        </p:spPr>
      </p:pic>
    </p:spTree>
    <p:extLst>
      <p:ext uri="{BB962C8B-B14F-4D97-AF65-F5344CB8AC3E}">
        <p14:creationId xmlns:p14="http://schemas.microsoft.com/office/powerpoint/2010/main" val="407125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24339" y="536311"/>
            <a:ext cx="7785806" cy="572464"/>
          </a:xfrm>
          <a:prstGeom prst="rect">
            <a:avLst/>
          </a:prstGeom>
          <a:noFill/>
        </p:spPr>
        <p:txBody>
          <a:bodyPr wrap="square" rtlCol="0">
            <a:spAutoFit/>
          </a:bodyPr>
          <a:lstStyle/>
          <a:p>
            <a:pPr>
              <a:lnSpc>
                <a:spcPct val="130000"/>
              </a:lnSpc>
            </a:pPr>
            <a:r>
              <a:rPr lang="en-US" sz="2400" dirty="0">
                <a:solidFill>
                  <a:schemeClr val="bg1"/>
                </a:solidFill>
                <a:latin typeface="Georgia"/>
                <a:cs typeface="Georgia"/>
              </a:rPr>
              <a:t>What have we done so far?</a:t>
            </a: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0" name="Picture 9" descr="M logo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6606" y="4571212"/>
            <a:ext cx="935593" cy="349771"/>
          </a:xfrm>
          <a:prstGeom prst="rect">
            <a:avLst/>
          </a:prstGeom>
        </p:spPr>
      </p:pic>
      <p:sp>
        <p:nvSpPr>
          <p:cNvPr id="2" name="Rectangle 1"/>
          <p:cNvSpPr/>
          <p:nvPr/>
        </p:nvSpPr>
        <p:spPr>
          <a:xfrm>
            <a:off x="278860" y="1286025"/>
            <a:ext cx="8112868" cy="3600986"/>
          </a:xfrm>
          <a:prstGeom prst="rect">
            <a:avLst/>
          </a:prstGeom>
        </p:spPr>
        <p:txBody>
          <a:bodyPr wrap="square">
            <a:spAutoFit/>
          </a:bodyPr>
          <a:lstStyle/>
          <a:p>
            <a:r>
              <a:rPr lang="en-US" sz="2400" dirty="0" smtClean="0"/>
              <a:t>Intro classes (STA 125, 261</a:t>
            </a:r>
            <a:r>
              <a:rPr lang="en-US" sz="2400" dirty="0" smtClean="0"/>
              <a:t>): hybrid classes - </a:t>
            </a:r>
            <a:r>
              <a:rPr lang="en-US" sz="2400" dirty="0" smtClean="0"/>
              <a:t>procedural and definitional work is done outside of class (video) and in class emphasizes just-in-time teaching of concepts and lab exercises.</a:t>
            </a:r>
          </a:p>
          <a:p>
            <a:endParaRPr lang="en-US" sz="1200" dirty="0"/>
          </a:p>
          <a:p>
            <a:r>
              <a:rPr lang="en-US" sz="2400" dirty="0" smtClean="0"/>
              <a:t>C</a:t>
            </a:r>
            <a:r>
              <a:rPr lang="en-US" sz="2400" dirty="0" smtClean="0"/>
              <a:t>onceptual emphasis </a:t>
            </a:r>
            <a:r>
              <a:rPr lang="en-US" sz="2400" dirty="0" smtClean="0"/>
              <a:t>and active student engagement is the goal (Top 25 initiative</a:t>
            </a:r>
            <a:r>
              <a:rPr lang="en-US" sz="2400" dirty="0" smtClean="0"/>
              <a:t>)</a:t>
            </a:r>
          </a:p>
          <a:p>
            <a:endParaRPr lang="en-US" sz="1200" dirty="0"/>
          </a:p>
          <a:p>
            <a:r>
              <a:rPr lang="en-US" sz="2400" dirty="0" smtClean="0"/>
              <a:t>STA 301 – more emphasis on activities in class and computing</a:t>
            </a:r>
            <a:endParaRPr lang="en-US" sz="2400" dirty="0" smtClean="0"/>
          </a:p>
          <a:p>
            <a:endParaRPr lang="en-US" sz="1200" dirty="0"/>
          </a:p>
          <a:p>
            <a:r>
              <a:rPr lang="en-US" sz="2400" dirty="0" smtClean="0"/>
              <a:t>Graduate courses have integrated projects from the research into the stat class.</a:t>
            </a:r>
            <a:endParaRPr lang="en-US" sz="2400" dirty="0"/>
          </a:p>
        </p:txBody>
      </p:sp>
    </p:spTree>
    <p:extLst>
      <p:ext uri="{BB962C8B-B14F-4D97-AF65-F5344CB8AC3E}">
        <p14:creationId xmlns:p14="http://schemas.microsoft.com/office/powerpoint/2010/main" val="1213006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01722" y="1267598"/>
            <a:ext cx="7790005" cy="3139321"/>
          </a:xfrm>
          <a:prstGeom prst="rect">
            <a:avLst/>
          </a:prstGeom>
          <a:noFill/>
        </p:spPr>
        <p:txBody>
          <a:bodyPr wrap="square" rtlCol="0">
            <a:spAutoFit/>
          </a:bodyPr>
          <a:lstStyle/>
          <a:p>
            <a:pPr marL="468000" indent="-457200"/>
            <a:r>
              <a:rPr lang="en-US" dirty="0"/>
              <a:t>1. P-values can indicate how incompatible the data are with a specified statistical model</a:t>
            </a:r>
            <a:r>
              <a:rPr lang="en-US" dirty="0" smtClean="0"/>
              <a:t>.</a:t>
            </a:r>
            <a:endParaRPr lang="en-US" dirty="0"/>
          </a:p>
          <a:p>
            <a:pPr marL="468000" indent="-457200"/>
            <a:r>
              <a:rPr lang="en-US" dirty="0"/>
              <a:t>2. P-values do not measure the probability that the studied hypothesis is true, or the probability that the </a:t>
            </a:r>
            <a:r>
              <a:rPr lang="en-US" dirty="0" smtClean="0"/>
              <a:t>data were </a:t>
            </a:r>
            <a:r>
              <a:rPr lang="en-US" dirty="0"/>
              <a:t>produced by random chance </a:t>
            </a:r>
            <a:r>
              <a:rPr lang="en-US" dirty="0" smtClean="0"/>
              <a:t>alone.</a:t>
            </a:r>
            <a:endParaRPr lang="en-US" dirty="0"/>
          </a:p>
          <a:p>
            <a:pPr marL="468000" indent="-457200"/>
            <a:r>
              <a:rPr lang="en-US" dirty="0" smtClean="0"/>
              <a:t>3</a:t>
            </a:r>
            <a:r>
              <a:rPr lang="en-US" dirty="0"/>
              <a:t>. Scientific conclusions and business or policy decisions should not be based only on whether a p-value passes a specific threshold</a:t>
            </a:r>
            <a:r>
              <a:rPr lang="en-US" dirty="0" smtClean="0"/>
              <a:t>.</a:t>
            </a:r>
            <a:endParaRPr lang="en-US" dirty="0"/>
          </a:p>
          <a:p>
            <a:pPr marL="468000" indent="-457200"/>
            <a:r>
              <a:rPr lang="en-US" dirty="0"/>
              <a:t>4. Proper inference requires full reporting and </a:t>
            </a:r>
            <a:r>
              <a:rPr lang="en-US" dirty="0" smtClean="0"/>
              <a:t>transparency</a:t>
            </a:r>
            <a:endParaRPr lang="en-US" dirty="0"/>
          </a:p>
          <a:p>
            <a:pPr marL="468000" indent="-457200"/>
            <a:r>
              <a:rPr lang="en-US" dirty="0"/>
              <a:t>5. A p-value, or statistical significance, does not measure the size of an effect or the importance of a result</a:t>
            </a:r>
            <a:r>
              <a:rPr lang="en-US" dirty="0" smtClean="0"/>
              <a:t>.</a:t>
            </a:r>
            <a:endParaRPr lang="en-US" dirty="0"/>
          </a:p>
          <a:p>
            <a:pPr marL="468000" indent="-457200"/>
            <a:r>
              <a:rPr lang="en-US" dirty="0"/>
              <a:t>6. By itself, a p-value does not provide a good measure of evidence regarding a model or hypothesis</a:t>
            </a:r>
            <a:r>
              <a:rPr lang="en-US" dirty="0" smtClean="0"/>
              <a:t>.</a:t>
            </a:r>
            <a:endParaRPr lang="en-US" dirty="0"/>
          </a:p>
        </p:txBody>
      </p:sp>
      <p:sp>
        <p:nvSpPr>
          <p:cNvPr id="5" name="TextBox 4"/>
          <p:cNvSpPr txBox="1"/>
          <p:nvPr/>
        </p:nvSpPr>
        <p:spPr>
          <a:xfrm>
            <a:off x="243840" y="536311"/>
            <a:ext cx="8038011" cy="646331"/>
          </a:xfrm>
          <a:prstGeom prst="rect">
            <a:avLst/>
          </a:prstGeom>
          <a:noFill/>
        </p:spPr>
        <p:txBody>
          <a:bodyPr wrap="square" rtlCol="0">
            <a:spAutoFit/>
          </a:bodyPr>
          <a:lstStyle/>
          <a:p>
            <a:r>
              <a:rPr lang="en-US" dirty="0" smtClean="0">
                <a:solidFill>
                  <a:schemeClr val="bg1"/>
                </a:solidFill>
                <a:latin typeface="Georgia"/>
                <a:cs typeface="Georgia"/>
              </a:rPr>
              <a:t>Content Audit – review our introductory classes and answer </a:t>
            </a:r>
            <a:r>
              <a:rPr lang="en-US" dirty="0" smtClean="0"/>
              <a:t> </a:t>
            </a:r>
            <a:r>
              <a:rPr lang="en-US" dirty="0">
                <a:solidFill>
                  <a:schemeClr val="bg1"/>
                </a:solidFill>
              </a:rPr>
              <a:t>how, if at all, do </a:t>
            </a:r>
            <a:r>
              <a:rPr lang="en-US" dirty="0" smtClean="0">
                <a:solidFill>
                  <a:schemeClr val="bg1"/>
                </a:solidFill>
              </a:rPr>
              <a:t>we </a:t>
            </a:r>
            <a:r>
              <a:rPr lang="en-US" dirty="0">
                <a:solidFill>
                  <a:schemeClr val="bg1"/>
                </a:solidFill>
              </a:rPr>
              <a:t>address some of the ASA P-value statements and the </a:t>
            </a:r>
            <a:r>
              <a:rPr lang="en-US" dirty="0" smtClean="0">
                <a:solidFill>
                  <a:schemeClr val="bg1"/>
                </a:solidFill>
              </a:rPr>
              <a:t>confusion</a:t>
            </a:r>
            <a:endParaRPr lang="en-US" sz="2200" dirty="0">
              <a:solidFill>
                <a:schemeClr val="bg1"/>
              </a:solidFill>
              <a:latin typeface="Helvetica"/>
              <a:cs typeface="Helvetica"/>
            </a:endParaRP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0" name="Picture 9" descr="M logo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6606" y="4571212"/>
            <a:ext cx="935593" cy="349771"/>
          </a:xfrm>
          <a:prstGeom prst="rect">
            <a:avLst/>
          </a:prstGeom>
        </p:spPr>
      </p:pic>
    </p:spTree>
    <p:extLst>
      <p:ext uri="{BB962C8B-B14F-4D97-AF65-F5344CB8AC3E}">
        <p14:creationId xmlns:p14="http://schemas.microsoft.com/office/powerpoint/2010/main" val="407734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43840" y="536311"/>
            <a:ext cx="8038011" cy="646331"/>
          </a:xfrm>
          <a:prstGeom prst="rect">
            <a:avLst/>
          </a:prstGeom>
          <a:noFill/>
        </p:spPr>
        <p:txBody>
          <a:bodyPr wrap="square" rtlCol="0">
            <a:spAutoFit/>
          </a:bodyPr>
          <a:lstStyle/>
          <a:p>
            <a:pPr marL="468000" indent="-457200"/>
            <a:r>
              <a:rPr lang="en-US" dirty="0">
                <a:solidFill>
                  <a:schemeClr val="bg1"/>
                </a:solidFill>
              </a:rPr>
              <a:t>1. P-values can indicate how incompatible the data are with a specified statistical model.</a:t>
            </a: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0" name="Picture 9" descr="M logo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6606" y="4571212"/>
            <a:ext cx="935593" cy="349771"/>
          </a:xfrm>
          <a:prstGeom prst="rect">
            <a:avLst/>
          </a:prstGeom>
        </p:spPr>
      </p:pic>
      <p:sp>
        <p:nvSpPr>
          <p:cNvPr id="2" name="TextBox 1"/>
          <p:cNvSpPr txBox="1"/>
          <p:nvPr/>
        </p:nvSpPr>
        <p:spPr>
          <a:xfrm>
            <a:off x="505097" y="1287453"/>
            <a:ext cx="7776754" cy="3600986"/>
          </a:xfrm>
          <a:prstGeom prst="rect">
            <a:avLst/>
          </a:prstGeom>
          <a:noFill/>
        </p:spPr>
        <p:txBody>
          <a:bodyPr wrap="square" rtlCol="0">
            <a:spAutoFit/>
          </a:bodyPr>
          <a:lstStyle/>
          <a:p>
            <a:r>
              <a:rPr lang="en-US" dirty="0" smtClean="0"/>
              <a:t>Grade:    D   </a:t>
            </a:r>
          </a:p>
          <a:p>
            <a:endParaRPr lang="en-US" sz="600" dirty="0" smtClean="0"/>
          </a:p>
          <a:p>
            <a:r>
              <a:rPr lang="en-US" dirty="0" smtClean="0"/>
              <a:t>Strength:  Hypothesis tests (HT) are presented with statements of assumptions</a:t>
            </a:r>
          </a:p>
          <a:p>
            <a:endParaRPr lang="en-US" sz="1200" dirty="0"/>
          </a:p>
          <a:p>
            <a:r>
              <a:rPr lang="en-US" dirty="0" smtClean="0"/>
              <a:t>Weakness:  Assumptions are often assumed without consideration of whether these assumptions are important.  May be until the first regression / modeling class before intuition about the importance of assumptions on validity of HT.  Even then, the P-value is more often emphasized as linked to a parameter vs. a model</a:t>
            </a:r>
            <a:endParaRPr lang="en-US" dirty="0"/>
          </a:p>
          <a:p>
            <a:endParaRPr lang="en-US" sz="1200" dirty="0"/>
          </a:p>
          <a:p>
            <a:r>
              <a:rPr lang="en-US" dirty="0" smtClean="0"/>
              <a:t>Action items: Begin to modify description and expected responses from students.  For example,  P-value = P(result at least as extreme as observed GIVEN { H0 AND assumptions of statistical model }.  Reinforce message P-value as summary of “incompatibility </a:t>
            </a:r>
            <a:r>
              <a:rPr lang="en-US" dirty="0" err="1" smtClean="0"/>
              <a:t>btwn</a:t>
            </a:r>
            <a:r>
              <a:rPr lang="en-US" dirty="0" smtClean="0"/>
              <a:t> </a:t>
            </a:r>
            <a:r>
              <a:rPr lang="en-US" dirty="0"/>
              <a:t>p</a:t>
            </a:r>
            <a:r>
              <a:rPr lang="en-US" dirty="0" smtClean="0"/>
              <a:t>articular set of data and a proposed model for the data”</a:t>
            </a:r>
            <a:endParaRPr lang="en-US" dirty="0"/>
          </a:p>
        </p:txBody>
      </p:sp>
    </p:spTree>
    <p:extLst>
      <p:ext uri="{BB962C8B-B14F-4D97-AF65-F5344CB8AC3E}">
        <p14:creationId xmlns:p14="http://schemas.microsoft.com/office/powerpoint/2010/main" val="1169467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43840" y="536311"/>
            <a:ext cx="8038011" cy="646331"/>
          </a:xfrm>
          <a:prstGeom prst="rect">
            <a:avLst/>
          </a:prstGeom>
          <a:noFill/>
        </p:spPr>
        <p:txBody>
          <a:bodyPr wrap="square" rtlCol="0">
            <a:spAutoFit/>
          </a:bodyPr>
          <a:lstStyle/>
          <a:p>
            <a:pPr marL="468000" indent="-457200"/>
            <a:r>
              <a:rPr lang="en-US" dirty="0">
                <a:solidFill>
                  <a:schemeClr val="bg1"/>
                </a:solidFill>
              </a:rPr>
              <a:t>2. P-values do not measure the probability that the studied hypothesis is true, or the probability that the data were produced by random chance alone.</a:t>
            </a: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0" name="Picture 9" descr="M logo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6606" y="4571212"/>
            <a:ext cx="935593" cy="349771"/>
          </a:xfrm>
          <a:prstGeom prst="rect">
            <a:avLst/>
          </a:prstGeom>
        </p:spPr>
      </p:pic>
      <p:sp>
        <p:nvSpPr>
          <p:cNvPr id="2" name="Rectangle 1"/>
          <p:cNvSpPr/>
          <p:nvPr/>
        </p:nvSpPr>
        <p:spPr>
          <a:xfrm>
            <a:off x="374469" y="1327080"/>
            <a:ext cx="8017259" cy="2954655"/>
          </a:xfrm>
          <a:prstGeom prst="rect">
            <a:avLst/>
          </a:prstGeom>
        </p:spPr>
        <p:txBody>
          <a:bodyPr wrap="square">
            <a:spAutoFit/>
          </a:bodyPr>
          <a:lstStyle/>
          <a:p>
            <a:r>
              <a:rPr lang="en-US" dirty="0"/>
              <a:t>Grade:    </a:t>
            </a:r>
            <a:r>
              <a:rPr lang="en-US" dirty="0" smtClean="0"/>
              <a:t>A-</a:t>
            </a:r>
            <a:endParaRPr lang="en-US" dirty="0"/>
          </a:p>
          <a:p>
            <a:endParaRPr lang="en-US" sz="1200" dirty="0"/>
          </a:p>
          <a:p>
            <a:r>
              <a:rPr lang="en-US" dirty="0"/>
              <a:t>Strength</a:t>
            </a:r>
            <a:r>
              <a:rPr lang="en-US" dirty="0" smtClean="0"/>
              <a:t>:  Conditional probability is strongly emphasized and P-values are introduced in context of a particular hypothesis being true.  </a:t>
            </a:r>
            <a:endParaRPr lang="en-US" dirty="0"/>
          </a:p>
          <a:p>
            <a:endParaRPr lang="en-US" sz="1200" dirty="0"/>
          </a:p>
          <a:p>
            <a:r>
              <a:rPr lang="en-US" dirty="0"/>
              <a:t>Weakness</a:t>
            </a:r>
            <a:r>
              <a:rPr lang="en-US" dirty="0" smtClean="0"/>
              <a:t>:  May still see the second interpretation below sneak into instructor / GA interpretations.</a:t>
            </a:r>
            <a:endParaRPr lang="en-US" dirty="0"/>
          </a:p>
          <a:p>
            <a:endParaRPr lang="en-US" sz="1200" dirty="0"/>
          </a:p>
          <a:p>
            <a:r>
              <a:rPr lang="en-US" dirty="0"/>
              <a:t>Action items</a:t>
            </a:r>
            <a:r>
              <a:rPr lang="en-US" dirty="0" smtClean="0"/>
              <a:t>:  Create exercises seed the misinterpretation and then refute this.  “P-value is probability of null hypothesis </a:t>
            </a:r>
            <a:r>
              <a:rPr lang="is-IS" dirty="0" smtClean="0"/>
              <a:t>… P-value is the probability that random chance produced the observed data.”</a:t>
            </a:r>
            <a:endParaRPr lang="en-US" dirty="0"/>
          </a:p>
        </p:txBody>
      </p:sp>
    </p:spTree>
    <p:extLst>
      <p:ext uri="{BB962C8B-B14F-4D97-AF65-F5344CB8AC3E}">
        <p14:creationId xmlns:p14="http://schemas.microsoft.com/office/powerpoint/2010/main" val="966596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43840" y="536311"/>
            <a:ext cx="8038011" cy="646331"/>
          </a:xfrm>
          <a:prstGeom prst="rect">
            <a:avLst/>
          </a:prstGeom>
          <a:noFill/>
        </p:spPr>
        <p:txBody>
          <a:bodyPr wrap="square" rtlCol="0">
            <a:spAutoFit/>
          </a:bodyPr>
          <a:lstStyle/>
          <a:p>
            <a:pPr marL="468000" indent="-457200"/>
            <a:r>
              <a:rPr lang="en-US" dirty="0">
                <a:solidFill>
                  <a:schemeClr val="bg1"/>
                </a:solidFill>
              </a:rPr>
              <a:t>3. Scientific conclusions and business or policy decisions should not be based only on whether a p-value passes a specific threshold.</a:t>
            </a: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0" name="Picture 9" descr="M logo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6606" y="4571212"/>
            <a:ext cx="935593" cy="349771"/>
          </a:xfrm>
          <a:prstGeom prst="rect">
            <a:avLst/>
          </a:prstGeom>
        </p:spPr>
      </p:pic>
      <p:sp>
        <p:nvSpPr>
          <p:cNvPr id="2" name="Rectangle 1"/>
          <p:cNvSpPr/>
          <p:nvPr/>
        </p:nvSpPr>
        <p:spPr>
          <a:xfrm>
            <a:off x="365760" y="1327080"/>
            <a:ext cx="8025968" cy="3139321"/>
          </a:xfrm>
          <a:prstGeom prst="rect">
            <a:avLst/>
          </a:prstGeom>
        </p:spPr>
        <p:txBody>
          <a:bodyPr wrap="square">
            <a:spAutoFit/>
          </a:bodyPr>
          <a:lstStyle/>
          <a:p>
            <a:r>
              <a:rPr lang="en-US" dirty="0"/>
              <a:t>Grade:    </a:t>
            </a:r>
            <a:r>
              <a:rPr lang="en-US" dirty="0" smtClean="0"/>
              <a:t>B- </a:t>
            </a:r>
            <a:endParaRPr lang="en-US" dirty="0"/>
          </a:p>
          <a:p>
            <a:endParaRPr lang="en-US" sz="1200" dirty="0"/>
          </a:p>
          <a:p>
            <a:r>
              <a:rPr lang="en-US" dirty="0"/>
              <a:t>Strength</a:t>
            </a:r>
            <a:r>
              <a:rPr lang="en-US" dirty="0" smtClean="0"/>
              <a:t>:  Bright line rules (P&lt;0.05 significant) are challenged with examples with results with P=0.049 and P=0.051 with questions about what this means.</a:t>
            </a:r>
            <a:endParaRPr lang="en-US" dirty="0"/>
          </a:p>
          <a:p>
            <a:endParaRPr lang="en-US" sz="1200" dirty="0"/>
          </a:p>
          <a:p>
            <a:r>
              <a:rPr lang="en-US" dirty="0"/>
              <a:t>Weakness</a:t>
            </a:r>
            <a:r>
              <a:rPr lang="en-US" dirty="0" smtClean="0"/>
              <a:t>:  Context factors “design of study, quality of measurements, data analysis assumptions” are often given little emphasis or done as a topic of discussion separate from the P-value calculation and interpretation.</a:t>
            </a:r>
            <a:endParaRPr lang="en-US" dirty="0"/>
          </a:p>
          <a:p>
            <a:endParaRPr lang="en-US" sz="1200" dirty="0"/>
          </a:p>
          <a:p>
            <a:r>
              <a:rPr lang="en-US" dirty="0"/>
              <a:t>Action items</a:t>
            </a:r>
            <a:r>
              <a:rPr lang="en-US" dirty="0" smtClean="0"/>
              <a:t>: Include at least one study that will be deconstructed as part of the class discussion.  For example, Ben </a:t>
            </a:r>
            <a:r>
              <a:rPr lang="en-US" dirty="0" err="1" smtClean="0"/>
              <a:t>Goldacre</a:t>
            </a:r>
            <a:r>
              <a:rPr lang="en-US" dirty="0" smtClean="0"/>
              <a:t>, </a:t>
            </a:r>
            <a:r>
              <a:rPr lang="en-US" i="1" dirty="0" smtClean="0"/>
              <a:t>Bad Science</a:t>
            </a:r>
            <a:r>
              <a:rPr lang="en-US" dirty="0" smtClean="0"/>
              <a:t> author and TED talk presenter on Battling Bad Science, could provide interesting supplemental material. </a:t>
            </a:r>
            <a:endParaRPr lang="en-US" dirty="0"/>
          </a:p>
        </p:txBody>
      </p:sp>
    </p:spTree>
    <p:extLst>
      <p:ext uri="{BB962C8B-B14F-4D97-AF65-F5344CB8AC3E}">
        <p14:creationId xmlns:p14="http://schemas.microsoft.com/office/powerpoint/2010/main" val="605810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8595" y="588829"/>
            <a:ext cx="8038011" cy="369332"/>
          </a:xfrm>
          <a:prstGeom prst="rect">
            <a:avLst/>
          </a:prstGeom>
          <a:noFill/>
        </p:spPr>
        <p:txBody>
          <a:bodyPr wrap="square" rtlCol="0">
            <a:spAutoFit/>
          </a:bodyPr>
          <a:lstStyle/>
          <a:p>
            <a:pPr marL="468000" indent="-457200"/>
            <a:r>
              <a:rPr lang="en-US" dirty="0">
                <a:solidFill>
                  <a:schemeClr val="bg1"/>
                </a:solidFill>
              </a:rPr>
              <a:t>4. Proper inference requires full reporting and transparency</a:t>
            </a: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0" name="Picture 9" descr="M logo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6606" y="4571212"/>
            <a:ext cx="935593" cy="349771"/>
          </a:xfrm>
          <a:prstGeom prst="rect">
            <a:avLst/>
          </a:prstGeom>
        </p:spPr>
      </p:pic>
      <p:sp>
        <p:nvSpPr>
          <p:cNvPr id="2" name="Rectangle 1"/>
          <p:cNvSpPr/>
          <p:nvPr/>
        </p:nvSpPr>
        <p:spPr>
          <a:xfrm>
            <a:off x="217714" y="1327080"/>
            <a:ext cx="8174014" cy="3416320"/>
          </a:xfrm>
          <a:prstGeom prst="rect">
            <a:avLst/>
          </a:prstGeom>
        </p:spPr>
        <p:txBody>
          <a:bodyPr wrap="square">
            <a:spAutoFit/>
          </a:bodyPr>
          <a:lstStyle/>
          <a:p>
            <a:r>
              <a:rPr lang="en-US" dirty="0"/>
              <a:t>Grade:    </a:t>
            </a:r>
            <a:r>
              <a:rPr lang="en-US" dirty="0" smtClean="0"/>
              <a:t>C+</a:t>
            </a:r>
            <a:endParaRPr lang="en-US" dirty="0"/>
          </a:p>
          <a:p>
            <a:endParaRPr lang="en-US" sz="1200" dirty="0"/>
          </a:p>
          <a:p>
            <a:r>
              <a:rPr lang="en-US" dirty="0"/>
              <a:t>Strength</a:t>
            </a:r>
            <a:r>
              <a:rPr lang="en-US" dirty="0" smtClean="0"/>
              <a:t>:  We currently discuss P-value in context of a single study.  </a:t>
            </a:r>
            <a:r>
              <a:rPr lang="en-US" dirty="0" smtClean="0"/>
              <a:t>Intro class does lab exercise on data cleaning and ethical / transparent data handling procedures.</a:t>
            </a:r>
            <a:endParaRPr lang="en-US" dirty="0"/>
          </a:p>
          <a:p>
            <a:endParaRPr lang="en-US" sz="1200" dirty="0"/>
          </a:p>
          <a:p>
            <a:r>
              <a:rPr lang="en-US" dirty="0"/>
              <a:t>Weakness</a:t>
            </a:r>
            <a:r>
              <a:rPr lang="en-US" dirty="0" smtClean="0"/>
              <a:t>:  Multiplicity of testing is rarely discussed in introductory classes.  This tends to emerge in second stat classes.</a:t>
            </a:r>
            <a:endParaRPr lang="en-US" dirty="0"/>
          </a:p>
          <a:p>
            <a:endParaRPr lang="en-US" sz="1200" dirty="0"/>
          </a:p>
          <a:p>
            <a:r>
              <a:rPr lang="en-US" dirty="0"/>
              <a:t>Action items</a:t>
            </a:r>
            <a:r>
              <a:rPr lang="en-US" dirty="0" smtClean="0"/>
              <a:t>: Add discussions of “p-hacking” and disclosure about analysis protocols as a mechanism to ensure validity of inference. An assignment where a research paper was evaluated to considered to determine whether the researchers disclosed / described the number of hypotheses tested, all stat analyses conducted, and all P-values calculated.</a:t>
            </a:r>
            <a:endParaRPr lang="en-US" dirty="0"/>
          </a:p>
        </p:txBody>
      </p:sp>
    </p:spTree>
    <p:extLst>
      <p:ext uri="{BB962C8B-B14F-4D97-AF65-F5344CB8AC3E}">
        <p14:creationId xmlns:p14="http://schemas.microsoft.com/office/powerpoint/2010/main" val="2071538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43840" y="536311"/>
            <a:ext cx="8038011" cy="646331"/>
          </a:xfrm>
          <a:prstGeom prst="rect">
            <a:avLst/>
          </a:prstGeom>
          <a:noFill/>
        </p:spPr>
        <p:txBody>
          <a:bodyPr wrap="square" rtlCol="0">
            <a:spAutoFit/>
          </a:bodyPr>
          <a:lstStyle/>
          <a:p>
            <a:pPr marL="468000" indent="-457200"/>
            <a:r>
              <a:rPr lang="en-US" dirty="0">
                <a:solidFill>
                  <a:schemeClr val="bg1"/>
                </a:solidFill>
              </a:rPr>
              <a:t>5. A p-value, or statistical significance, does not measure the size of an effect or the importance of a result.</a:t>
            </a: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0" name="Picture 9" descr="M logo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6606" y="4571212"/>
            <a:ext cx="935593" cy="349771"/>
          </a:xfrm>
          <a:prstGeom prst="rect">
            <a:avLst/>
          </a:prstGeom>
        </p:spPr>
      </p:pic>
      <p:sp>
        <p:nvSpPr>
          <p:cNvPr id="2" name="Rectangle 1"/>
          <p:cNvSpPr/>
          <p:nvPr/>
        </p:nvSpPr>
        <p:spPr>
          <a:xfrm>
            <a:off x="304800" y="1401866"/>
            <a:ext cx="8086928" cy="2862322"/>
          </a:xfrm>
          <a:prstGeom prst="rect">
            <a:avLst/>
          </a:prstGeom>
        </p:spPr>
        <p:txBody>
          <a:bodyPr wrap="square">
            <a:spAutoFit/>
          </a:bodyPr>
          <a:lstStyle/>
          <a:p>
            <a:r>
              <a:rPr lang="en-US" dirty="0"/>
              <a:t>Grade:    </a:t>
            </a:r>
            <a:r>
              <a:rPr lang="en-US" dirty="0" smtClean="0"/>
              <a:t>A-   </a:t>
            </a:r>
            <a:endParaRPr lang="en-US" dirty="0"/>
          </a:p>
          <a:p>
            <a:endParaRPr lang="en-US" sz="1200" dirty="0"/>
          </a:p>
          <a:p>
            <a:r>
              <a:rPr lang="en-US" dirty="0"/>
              <a:t>Strength</a:t>
            </a:r>
            <a:r>
              <a:rPr lang="en-US" dirty="0" smtClean="0"/>
              <a:t>:  Exercises and class activities address practical significance vs. biological significance.  Interval estimation and reporting effect sizes is emphasized.</a:t>
            </a:r>
            <a:endParaRPr lang="en-US" dirty="0"/>
          </a:p>
          <a:p>
            <a:endParaRPr lang="en-US" sz="1200" dirty="0"/>
          </a:p>
          <a:p>
            <a:r>
              <a:rPr lang="en-US" dirty="0"/>
              <a:t>Weakness</a:t>
            </a:r>
            <a:r>
              <a:rPr lang="en-US" dirty="0" smtClean="0"/>
              <a:t>:  Need to make sure that we are not implicitly suggesting that larger p-values do not imply “lack of importance or even lack of effect” and that smaller p-values are not necessarily “larger </a:t>
            </a:r>
            <a:r>
              <a:rPr lang="en-US" dirty="0" smtClean="0"/>
              <a:t>or </a:t>
            </a:r>
            <a:r>
              <a:rPr lang="en-US" dirty="0" smtClean="0"/>
              <a:t>more important effects.”</a:t>
            </a:r>
            <a:endParaRPr lang="en-US" dirty="0"/>
          </a:p>
          <a:p>
            <a:endParaRPr lang="en-US" sz="1200" dirty="0"/>
          </a:p>
          <a:p>
            <a:r>
              <a:rPr lang="en-US" dirty="0"/>
              <a:t>Action items</a:t>
            </a:r>
            <a:r>
              <a:rPr lang="en-US" dirty="0" smtClean="0"/>
              <a:t>: Create exercises / labs, possibly with simulations, where the effect size is held constant and study size is varied and the resulting P-values are explored.</a:t>
            </a:r>
            <a:endParaRPr lang="en-US" dirty="0"/>
          </a:p>
        </p:txBody>
      </p:sp>
    </p:spTree>
    <p:extLst>
      <p:ext uri="{BB962C8B-B14F-4D97-AF65-F5344CB8AC3E}">
        <p14:creationId xmlns:p14="http://schemas.microsoft.com/office/powerpoint/2010/main" val="1730804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43840" y="536311"/>
            <a:ext cx="8038011" cy="646331"/>
          </a:xfrm>
          <a:prstGeom prst="rect">
            <a:avLst/>
          </a:prstGeom>
          <a:noFill/>
        </p:spPr>
        <p:txBody>
          <a:bodyPr wrap="square" rtlCol="0">
            <a:spAutoFit/>
          </a:bodyPr>
          <a:lstStyle/>
          <a:p>
            <a:pPr marL="468000" indent="-457200"/>
            <a:r>
              <a:rPr lang="en-US" dirty="0">
                <a:solidFill>
                  <a:schemeClr val="bg1"/>
                </a:solidFill>
              </a:rPr>
              <a:t>6. By itself, a p-value does not provide a good measure of evidence regarding a model or hypothesis.</a:t>
            </a: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0" name="Picture 9" descr="M logo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6606" y="4571212"/>
            <a:ext cx="935593" cy="349771"/>
          </a:xfrm>
          <a:prstGeom prst="rect">
            <a:avLst/>
          </a:prstGeom>
        </p:spPr>
      </p:pic>
      <p:sp>
        <p:nvSpPr>
          <p:cNvPr id="2" name="Rectangle 1"/>
          <p:cNvSpPr/>
          <p:nvPr/>
        </p:nvSpPr>
        <p:spPr>
          <a:xfrm>
            <a:off x="313509" y="1356975"/>
            <a:ext cx="8078219" cy="2585323"/>
          </a:xfrm>
          <a:prstGeom prst="rect">
            <a:avLst/>
          </a:prstGeom>
        </p:spPr>
        <p:txBody>
          <a:bodyPr wrap="square">
            <a:spAutoFit/>
          </a:bodyPr>
          <a:lstStyle/>
          <a:p>
            <a:r>
              <a:rPr lang="en-US" dirty="0"/>
              <a:t>Grade</a:t>
            </a:r>
            <a:r>
              <a:rPr lang="en-US" dirty="0" smtClean="0"/>
              <a:t>:  C</a:t>
            </a:r>
          </a:p>
          <a:p>
            <a:endParaRPr lang="en-US" sz="1200" dirty="0"/>
          </a:p>
          <a:p>
            <a:r>
              <a:rPr lang="en-US" dirty="0"/>
              <a:t>Strength</a:t>
            </a:r>
            <a:r>
              <a:rPr lang="en-US" dirty="0" smtClean="0"/>
              <a:t>:  We do not suggest that data analysis ends with the construction of a p-value.  </a:t>
            </a:r>
            <a:endParaRPr lang="en-US" dirty="0"/>
          </a:p>
          <a:p>
            <a:endParaRPr lang="en-US" sz="1200" dirty="0"/>
          </a:p>
          <a:p>
            <a:r>
              <a:rPr lang="en-US" dirty="0"/>
              <a:t>Weakness</a:t>
            </a:r>
            <a:r>
              <a:rPr lang="en-US" dirty="0" smtClean="0"/>
              <a:t>: Rarely, if ever, do we discuss other evidence</a:t>
            </a:r>
            <a:endParaRPr lang="en-US" dirty="0"/>
          </a:p>
          <a:p>
            <a:endParaRPr lang="en-US" sz="1200" dirty="0"/>
          </a:p>
          <a:p>
            <a:r>
              <a:rPr lang="en-US" dirty="0"/>
              <a:t>Action items</a:t>
            </a:r>
            <a:r>
              <a:rPr lang="en-US" dirty="0" smtClean="0"/>
              <a:t>:  Need to construct opportunities to highlight that “many other hypotheses may be equally or more consistent with the observed data” when a relatively large p-value is observed. </a:t>
            </a:r>
            <a:endParaRPr lang="en-US" dirty="0"/>
          </a:p>
        </p:txBody>
      </p:sp>
    </p:spTree>
    <p:extLst>
      <p:ext uri="{BB962C8B-B14F-4D97-AF65-F5344CB8AC3E}">
        <p14:creationId xmlns:p14="http://schemas.microsoft.com/office/powerpoint/2010/main" val="1799506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24339" y="536311"/>
            <a:ext cx="7785806" cy="572464"/>
          </a:xfrm>
          <a:prstGeom prst="rect">
            <a:avLst/>
          </a:prstGeom>
          <a:noFill/>
        </p:spPr>
        <p:txBody>
          <a:bodyPr wrap="square" rtlCol="0">
            <a:spAutoFit/>
          </a:bodyPr>
          <a:lstStyle/>
          <a:p>
            <a:pPr>
              <a:lnSpc>
                <a:spcPct val="130000"/>
              </a:lnSpc>
            </a:pPr>
            <a:r>
              <a:rPr lang="en-US" sz="2400" dirty="0" smtClean="0">
                <a:solidFill>
                  <a:schemeClr val="bg1"/>
                </a:solidFill>
                <a:latin typeface="Georgia"/>
                <a:cs typeface="Georgia"/>
              </a:rPr>
              <a:t>Conversations with Client Departments</a:t>
            </a:r>
            <a:endParaRPr lang="en-US" sz="2400" dirty="0">
              <a:solidFill>
                <a:schemeClr val="bg1"/>
              </a:solidFill>
              <a:latin typeface="Georgia"/>
              <a:cs typeface="Georgia"/>
            </a:endParaRP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0" name="Picture 9" descr="M logo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6606" y="4571212"/>
            <a:ext cx="935593" cy="349771"/>
          </a:xfrm>
          <a:prstGeom prst="rect">
            <a:avLst/>
          </a:prstGeom>
        </p:spPr>
      </p:pic>
      <p:sp>
        <p:nvSpPr>
          <p:cNvPr id="2" name="Rectangle 1"/>
          <p:cNvSpPr/>
          <p:nvPr/>
        </p:nvSpPr>
        <p:spPr>
          <a:xfrm>
            <a:off x="278860" y="1396272"/>
            <a:ext cx="7503268" cy="830997"/>
          </a:xfrm>
          <a:prstGeom prst="rect">
            <a:avLst/>
          </a:prstGeom>
        </p:spPr>
        <p:txBody>
          <a:bodyPr wrap="square">
            <a:spAutoFit/>
          </a:bodyPr>
          <a:lstStyle/>
          <a:p>
            <a:endParaRPr lang="en-US" sz="2400" dirty="0"/>
          </a:p>
          <a:p>
            <a:endParaRPr lang="en-US" sz="2400" dirty="0"/>
          </a:p>
        </p:txBody>
      </p:sp>
      <p:sp>
        <p:nvSpPr>
          <p:cNvPr id="4" name="TextBox 3"/>
          <p:cNvSpPr txBox="1"/>
          <p:nvPr/>
        </p:nvSpPr>
        <p:spPr>
          <a:xfrm>
            <a:off x="487680" y="1243553"/>
            <a:ext cx="7904048" cy="3139321"/>
          </a:xfrm>
          <a:prstGeom prst="rect">
            <a:avLst/>
          </a:prstGeom>
          <a:noFill/>
        </p:spPr>
        <p:txBody>
          <a:bodyPr wrap="square" rtlCol="0">
            <a:spAutoFit/>
          </a:bodyPr>
          <a:lstStyle/>
          <a:p>
            <a:r>
              <a:rPr lang="en-US" dirty="0" smtClean="0"/>
              <a:t>Q: What is good about way we are teaching statistics now?  What is needed?</a:t>
            </a:r>
          </a:p>
          <a:p>
            <a:endParaRPr lang="en-US" dirty="0" smtClean="0"/>
          </a:p>
          <a:p>
            <a:pPr marL="285750" indent="-285750">
              <a:buFont typeface="Arial" charset="0"/>
              <a:buChar char="•"/>
            </a:pPr>
            <a:r>
              <a:rPr lang="en-US" dirty="0" smtClean="0"/>
              <a:t>P-value good starting point, relatively simple, need to understand for reading literature</a:t>
            </a:r>
          </a:p>
          <a:p>
            <a:pPr marL="285750" indent="-285750">
              <a:buFont typeface="Arial" charset="0"/>
              <a:buChar char="•"/>
            </a:pPr>
            <a:r>
              <a:rPr lang="en-US" dirty="0" smtClean="0"/>
              <a:t>As became practitioners, learned about principles and advanced methods</a:t>
            </a:r>
          </a:p>
          <a:p>
            <a:pPr marL="285750" indent="-285750">
              <a:buFont typeface="Arial" charset="0"/>
              <a:buChar char="•"/>
            </a:pPr>
            <a:r>
              <a:rPr lang="en-US" dirty="0" smtClean="0"/>
              <a:t>Moving towards modeling approaches - Choosing among models becomes a more important challenge and skill (e.g. AIC)</a:t>
            </a:r>
          </a:p>
          <a:p>
            <a:pPr marL="285750" indent="-285750">
              <a:buFont typeface="Arial" charset="0"/>
              <a:buChar char="•"/>
            </a:pPr>
            <a:r>
              <a:rPr lang="en-US" dirty="0" smtClean="0"/>
              <a:t>Challenges:</a:t>
            </a:r>
          </a:p>
          <a:p>
            <a:pPr marL="742950" lvl="1" indent="-285750">
              <a:buFont typeface="Arial" charset="0"/>
              <a:buChar char="•"/>
            </a:pPr>
            <a:r>
              <a:rPr lang="en-US" dirty="0" smtClean="0"/>
              <a:t>Books still use HT</a:t>
            </a:r>
          </a:p>
          <a:p>
            <a:pPr marL="742950" lvl="1" indent="-285750">
              <a:buFont typeface="Arial" charset="0"/>
              <a:buChar char="•"/>
            </a:pPr>
            <a:r>
              <a:rPr lang="en-US" dirty="0" smtClean="0"/>
              <a:t>Go against advisers</a:t>
            </a:r>
          </a:p>
          <a:p>
            <a:pPr marL="742950" lvl="1" indent="-285750">
              <a:buFont typeface="Arial" charset="0"/>
              <a:buChar char="•"/>
            </a:pPr>
            <a:r>
              <a:rPr lang="en-US" dirty="0" smtClean="0"/>
              <a:t>Like yes/no simplicity</a:t>
            </a:r>
          </a:p>
        </p:txBody>
      </p:sp>
    </p:spTree>
    <p:extLst>
      <p:ext uri="{BB962C8B-B14F-4D97-AF65-F5344CB8AC3E}">
        <p14:creationId xmlns:p14="http://schemas.microsoft.com/office/powerpoint/2010/main" val="3046508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noAutofit/>
          </a:bodyPr>
          <a:lstStyle/>
          <a:p>
            <a:pPr marL="0" indent="0">
              <a:spcBef>
                <a:spcPts val="0"/>
              </a:spcBef>
              <a:buNone/>
            </a:pPr>
            <a:r>
              <a:rPr lang="en-US" sz="2000" dirty="0" smtClean="0"/>
              <a:t>STA colleagues:</a:t>
            </a:r>
          </a:p>
          <a:p>
            <a:pPr>
              <a:spcBef>
                <a:spcPts val="0"/>
              </a:spcBef>
            </a:pPr>
            <a:r>
              <a:rPr lang="en-US" sz="2000" dirty="0" smtClean="0"/>
              <a:t>Lynette </a:t>
            </a:r>
            <a:r>
              <a:rPr lang="en-US" sz="2000" dirty="0" err="1" smtClean="0"/>
              <a:t>Hudiburgh</a:t>
            </a:r>
            <a:r>
              <a:rPr lang="en-US" sz="2000" dirty="0" smtClean="0"/>
              <a:t>, Lisa </a:t>
            </a:r>
            <a:r>
              <a:rPr lang="en-US" sz="2000" dirty="0" err="1" smtClean="0"/>
              <a:t>Werwinski</a:t>
            </a:r>
            <a:r>
              <a:rPr lang="en-US" sz="2000" dirty="0"/>
              <a:t> (who coordinate and teach many sections of our introductory statistics </a:t>
            </a:r>
            <a:r>
              <a:rPr lang="en-US" sz="2000" dirty="0" smtClean="0"/>
              <a:t>classes)</a:t>
            </a:r>
          </a:p>
          <a:p>
            <a:pPr>
              <a:spcBef>
                <a:spcPts val="0"/>
              </a:spcBef>
            </a:pPr>
            <a:r>
              <a:rPr lang="en-US" sz="2000" dirty="0" err="1"/>
              <a:t>Karsten</a:t>
            </a:r>
            <a:r>
              <a:rPr lang="en-US" sz="2000" dirty="0"/>
              <a:t> </a:t>
            </a:r>
            <a:r>
              <a:rPr lang="en-US" sz="2000" dirty="0" smtClean="0"/>
              <a:t>Maurer (who provided feedback on slides)</a:t>
            </a:r>
            <a:endParaRPr lang="en-US" sz="2000" dirty="0" smtClean="0"/>
          </a:p>
          <a:p>
            <a:pPr marL="0" indent="0">
              <a:spcBef>
                <a:spcPts val="0"/>
              </a:spcBef>
              <a:buNone/>
            </a:pPr>
            <a:r>
              <a:rPr lang="en-US" sz="2000" dirty="0" smtClean="0"/>
              <a:t>Participants in a multi-department focus group that discussed issues in intro statistics classes:  </a:t>
            </a:r>
          </a:p>
          <a:p>
            <a:pPr>
              <a:spcBef>
                <a:spcPts val="0"/>
              </a:spcBef>
            </a:pPr>
            <a:r>
              <a:rPr lang="en-US" sz="2000" dirty="0" smtClean="0"/>
              <a:t>Tom Crist (BIO Chair)</a:t>
            </a:r>
          </a:p>
          <a:p>
            <a:pPr>
              <a:spcBef>
                <a:spcPts val="0"/>
              </a:spcBef>
            </a:pPr>
            <a:r>
              <a:rPr lang="en-US" sz="2000" dirty="0" smtClean="0"/>
              <a:t>Rose Marie Ward (KNH, Grad School Assoc. Dean)</a:t>
            </a:r>
          </a:p>
          <a:p>
            <a:pPr>
              <a:spcBef>
                <a:spcPts val="0"/>
              </a:spcBef>
            </a:pPr>
            <a:r>
              <a:rPr lang="en-US" sz="2000" dirty="0" smtClean="0"/>
              <a:t>Hank Stevens (BIO, EEEB) </a:t>
            </a:r>
          </a:p>
          <a:p>
            <a:pPr>
              <a:spcBef>
                <a:spcPts val="0"/>
              </a:spcBef>
            </a:pPr>
            <a:r>
              <a:rPr lang="en-US" sz="2000" dirty="0" smtClean="0"/>
              <a:t>Jonathan Levy (IES Director, GLG)</a:t>
            </a:r>
          </a:p>
          <a:p>
            <a:pPr>
              <a:spcBef>
                <a:spcPts val="0"/>
              </a:spcBef>
            </a:pPr>
            <a:r>
              <a:rPr lang="en-US" sz="2000" dirty="0" smtClean="0"/>
              <a:t>Joe Johnson (PSY Chair) </a:t>
            </a:r>
            <a:endParaRPr lang="en-US" sz="2000" dirty="0"/>
          </a:p>
        </p:txBody>
      </p:sp>
    </p:spTree>
    <p:extLst>
      <p:ext uri="{BB962C8B-B14F-4D97-AF65-F5344CB8AC3E}">
        <p14:creationId xmlns:p14="http://schemas.microsoft.com/office/powerpoint/2010/main" val="3404606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24339" y="536311"/>
            <a:ext cx="7785806" cy="572464"/>
          </a:xfrm>
          <a:prstGeom prst="rect">
            <a:avLst/>
          </a:prstGeom>
          <a:noFill/>
        </p:spPr>
        <p:txBody>
          <a:bodyPr wrap="square" rtlCol="0">
            <a:spAutoFit/>
          </a:bodyPr>
          <a:lstStyle/>
          <a:p>
            <a:pPr>
              <a:lnSpc>
                <a:spcPct val="130000"/>
              </a:lnSpc>
            </a:pPr>
            <a:r>
              <a:rPr lang="en-US" sz="2400" dirty="0" smtClean="0">
                <a:solidFill>
                  <a:schemeClr val="bg1"/>
                </a:solidFill>
                <a:latin typeface="Georgia"/>
                <a:cs typeface="Georgia"/>
              </a:rPr>
              <a:t>Conversations with Client Departments</a:t>
            </a:r>
            <a:endParaRPr lang="en-US" sz="2400" dirty="0">
              <a:solidFill>
                <a:schemeClr val="bg1"/>
              </a:solidFill>
              <a:latin typeface="Georgia"/>
              <a:cs typeface="Georgia"/>
            </a:endParaRP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0" name="Picture 9" descr="M logo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6606" y="4571212"/>
            <a:ext cx="935593" cy="349771"/>
          </a:xfrm>
          <a:prstGeom prst="rect">
            <a:avLst/>
          </a:prstGeom>
        </p:spPr>
      </p:pic>
      <p:sp>
        <p:nvSpPr>
          <p:cNvPr id="2" name="Rectangle 1"/>
          <p:cNvSpPr/>
          <p:nvPr/>
        </p:nvSpPr>
        <p:spPr>
          <a:xfrm>
            <a:off x="278860" y="1396272"/>
            <a:ext cx="7503268" cy="830997"/>
          </a:xfrm>
          <a:prstGeom prst="rect">
            <a:avLst/>
          </a:prstGeom>
        </p:spPr>
        <p:txBody>
          <a:bodyPr wrap="square">
            <a:spAutoFit/>
          </a:bodyPr>
          <a:lstStyle/>
          <a:p>
            <a:endParaRPr lang="en-US" sz="2400" dirty="0"/>
          </a:p>
          <a:p>
            <a:endParaRPr lang="en-US" sz="2400" dirty="0"/>
          </a:p>
        </p:txBody>
      </p:sp>
      <p:sp>
        <p:nvSpPr>
          <p:cNvPr id="4" name="TextBox 3"/>
          <p:cNvSpPr txBox="1"/>
          <p:nvPr/>
        </p:nvSpPr>
        <p:spPr>
          <a:xfrm>
            <a:off x="487680" y="1442438"/>
            <a:ext cx="7904048" cy="3693319"/>
          </a:xfrm>
          <a:prstGeom prst="rect">
            <a:avLst/>
          </a:prstGeom>
          <a:noFill/>
        </p:spPr>
        <p:txBody>
          <a:bodyPr wrap="square" rtlCol="0">
            <a:spAutoFit/>
          </a:bodyPr>
          <a:lstStyle/>
          <a:p>
            <a:pPr marL="285750" indent="-285750">
              <a:buFont typeface="Arial" charset="0"/>
              <a:buChar char="•"/>
            </a:pPr>
            <a:r>
              <a:rPr lang="en-US" dirty="0"/>
              <a:t>Students don’t understand P-values after intro classes</a:t>
            </a:r>
          </a:p>
          <a:p>
            <a:pPr marL="285750" indent="-285750">
              <a:buFont typeface="Arial" charset="0"/>
              <a:buChar char="•"/>
            </a:pPr>
            <a:r>
              <a:rPr lang="en-US" dirty="0"/>
              <a:t>“P&lt;0.05 will continue to be taught b/c it is so much easier to teach”</a:t>
            </a:r>
          </a:p>
          <a:p>
            <a:pPr marL="285750" indent="-285750">
              <a:buFont typeface="Arial" charset="0"/>
              <a:buChar char="•"/>
            </a:pPr>
            <a:r>
              <a:rPr lang="en-US" dirty="0"/>
              <a:t>Need to be able to read the literature even if you can’t do it</a:t>
            </a:r>
          </a:p>
          <a:p>
            <a:pPr marL="285750" indent="-285750">
              <a:buFont typeface="Arial" charset="0"/>
              <a:buChar char="•"/>
            </a:pPr>
            <a:endParaRPr lang="en-US" dirty="0" smtClean="0"/>
          </a:p>
          <a:p>
            <a:pPr marL="285750" indent="-285750">
              <a:buFont typeface="Arial" charset="0"/>
              <a:buChar char="•"/>
            </a:pPr>
            <a:r>
              <a:rPr lang="en-US" dirty="0"/>
              <a:t>More modeling vs. HT – focus on fit (R2) vs. tests</a:t>
            </a:r>
          </a:p>
          <a:p>
            <a:pPr marL="285750" indent="-285750">
              <a:buFont typeface="Arial" charset="0"/>
              <a:buChar char="•"/>
            </a:pPr>
            <a:r>
              <a:rPr lang="en-US" dirty="0" smtClean="0"/>
              <a:t>Behind </a:t>
            </a:r>
            <a:r>
              <a:rPr lang="en-US" dirty="0" smtClean="0"/>
              <a:t>in teaching Bayesian methods</a:t>
            </a:r>
          </a:p>
          <a:p>
            <a:pPr marL="285750" indent="-285750">
              <a:buFont typeface="Arial" charset="0"/>
              <a:buChar char="•"/>
            </a:pPr>
            <a:r>
              <a:rPr lang="en-US" dirty="0" smtClean="0"/>
              <a:t>Challenge in getting to more advanced methods in intro classes</a:t>
            </a:r>
          </a:p>
          <a:p>
            <a:pPr marL="285750" indent="-285750">
              <a:buFont typeface="Arial" charset="0"/>
              <a:buChar char="•"/>
            </a:pPr>
            <a:r>
              <a:rPr lang="en-US" dirty="0" smtClean="0"/>
              <a:t>Don’t have to understand IC to learn to use </a:t>
            </a:r>
            <a:r>
              <a:rPr lang="en-US" dirty="0" smtClean="0"/>
              <a:t>it</a:t>
            </a:r>
          </a:p>
          <a:p>
            <a:pPr marL="285750" indent="-285750">
              <a:buFont typeface="Arial" charset="0"/>
              <a:buChar char="•"/>
            </a:pPr>
            <a:endParaRPr lang="en-US" dirty="0" smtClean="0"/>
          </a:p>
          <a:p>
            <a:pPr marL="285750" indent="-285750">
              <a:buFont typeface="Arial" charset="0"/>
              <a:buChar char="•"/>
            </a:pPr>
            <a:r>
              <a:rPr lang="en-US" dirty="0" smtClean="0"/>
              <a:t>Grad </a:t>
            </a:r>
            <a:r>
              <a:rPr lang="en-US" dirty="0" smtClean="0"/>
              <a:t>students too focused on practical aspects and P-value as “yes/no” easier</a:t>
            </a:r>
          </a:p>
          <a:p>
            <a:pPr marL="742950" lvl="1" indent="-285750">
              <a:buFont typeface="Arial" charset="0"/>
              <a:buChar char="•"/>
            </a:pPr>
            <a:r>
              <a:rPr lang="en-US" dirty="0" smtClean="0"/>
              <a:t>What do we reinforce?  We </a:t>
            </a:r>
            <a:r>
              <a:rPr lang="en-US" dirty="0" smtClean="0"/>
              <a:t>implicitly </a:t>
            </a:r>
            <a:r>
              <a:rPr lang="en-US" dirty="0" smtClean="0"/>
              <a:t>support this bright line</a:t>
            </a:r>
          </a:p>
          <a:p>
            <a:pPr marL="742950" lvl="1" indent="-285750">
              <a:buFont typeface="Arial" charset="0"/>
              <a:buChar char="•"/>
            </a:pPr>
            <a:endParaRPr lang="en-US" dirty="0" smtClean="0"/>
          </a:p>
          <a:p>
            <a:pPr marL="285750" indent="-285750">
              <a:buFont typeface="Arial" charset="0"/>
              <a:buChar char="•"/>
            </a:pPr>
            <a:endParaRPr lang="en-US" dirty="0"/>
          </a:p>
        </p:txBody>
      </p:sp>
    </p:spTree>
    <p:extLst>
      <p:ext uri="{BB962C8B-B14F-4D97-AF65-F5344CB8AC3E}">
        <p14:creationId xmlns:p14="http://schemas.microsoft.com/office/powerpoint/2010/main" val="1378302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24339" y="536311"/>
            <a:ext cx="7785806" cy="572464"/>
          </a:xfrm>
          <a:prstGeom prst="rect">
            <a:avLst/>
          </a:prstGeom>
          <a:noFill/>
        </p:spPr>
        <p:txBody>
          <a:bodyPr wrap="square" rtlCol="0">
            <a:spAutoFit/>
          </a:bodyPr>
          <a:lstStyle/>
          <a:p>
            <a:pPr>
              <a:lnSpc>
                <a:spcPct val="130000"/>
              </a:lnSpc>
            </a:pPr>
            <a:r>
              <a:rPr lang="en-US" sz="2400" dirty="0" smtClean="0">
                <a:solidFill>
                  <a:schemeClr val="bg1"/>
                </a:solidFill>
                <a:latin typeface="Georgia"/>
                <a:cs typeface="Georgia"/>
              </a:rPr>
              <a:t>Conversations with Client Departments</a:t>
            </a:r>
            <a:endParaRPr lang="en-US" sz="2400" dirty="0">
              <a:solidFill>
                <a:schemeClr val="bg1"/>
              </a:solidFill>
              <a:latin typeface="Georgia"/>
              <a:cs typeface="Georgia"/>
            </a:endParaRP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0" name="Picture 9" descr="M logo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6606" y="4571212"/>
            <a:ext cx="935593" cy="349771"/>
          </a:xfrm>
          <a:prstGeom prst="rect">
            <a:avLst/>
          </a:prstGeom>
        </p:spPr>
      </p:pic>
      <p:sp>
        <p:nvSpPr>
          <p:cNvPr id="2" name="Rectangle 1"/>
          <p:cNvSpPr/>
          <p:nvPr/>
        </p:nvSpPr>
        <p:spPr>
          <a:xfrm>
            <a:off x="278860" y="1396272"/>
            <a:ext cx="7503268" cy="830997"/>
          </a:xfrm>
          <a:prstGeom prst="rect">
            <a:avLst/>
          </a:prstGeom>
        </p:spPr>
        <p:txBody>
          <a:bodyPr wrap="square">
            <a:spAutoFit/>
          </a:bodyPr>
          <a:lstStyle/>
          <a:p>
            <a:endParaRPr lang="en-US" sz="2400" dirty="0"/>
          </a:p>
          <a:p>
            <a:endParaRPr lang="en-US" sz="2400" dirty="0"/>
          </a:p>
        </p:txBody>
      </p:sp>
      <p:sp>
        <p:nvSpPr>
          <p:cNvPr id="4" name="TextBox 3"/>
          <p:cNvSpPr txBox="1"/>
          <p:nvPr/>
        </p:nvSpPr>
        <p:spPr>
          <a:xfrm>
            <a:off x="487680" y="1442438"/>
            <a:ext cx="7904048" cy="3139321"/>
          </a:xfrm>
          <a:prstGeom prst="rect">
            <a:avLst/>
          </a:prstGeom>
          <a:noFill/>
        </p:spPr>
        <p:txBody>
          <a:bodyPr wrap="square" rtlCol="0">
            <a:spAutoFit/>
          </a:bodyPr>
          <a:lstStyle/>
          <a:p>
            <a:r>
              <a:rPr lang="en-US" dirty="0" smtClean="0"/>
              <a:t>What more should we do in introductory statistics classes?</a:t>
            </a:r>
          </a:p>
          <a:p>
            <a:endParaRPr lang="en-US" dirty="0" smtClean="0"/>
          </a:p>
          <a:p>
            <a:pPr marL="285750" indent="-285750">
              <a:buFont typeface="Arial" charset="0"/>
              <a:buChar char="•"/>
            </a:pPr>
            <a:r>
              <a:rPr lang="en-US" dirty="0"/>
              <a:t>Want students to be good consumers – </a:t>
            </a:r>
            <a:r>
              <a:rPr lang="en-US" dirty="0" smtClean="0"/>
              <a:t>need ‘soft touch’ </a:t>
            </a:r>
            <a:r>
              <a:rPr lang="en-US" dirty="0"/>
              <a:t>in a first intro</a:t>
            </a:r>
          </a:p>
          <a:p>
            <a:pPr marL="285750" indent="-285750">
              <a:buFont typeface="Arial" charset="0"/>
              <a:buChar char="•"/>
            </a:pPr>
            <a:r>
              <a:rPr lang="en-US" dirty="0" smtClean="0"/>
              <a:t>Considering </a:t>
            </a:r>
            <a:r>
              <a:rPr lang="en-US" dirty="0" smtClean="0"/>
              <a:t>alternative sources of uncertainty</a:t>
            </a:r>
          </a:p>
          <a:p>
            <a:pPr marL="285750" indent="-285750">
              <a:buFont typeface="Arial" charset="0"/>
              <a:buChar char="•"/>
            </a:pPr>
            <a:r>
              <a:rPr lang="en-US" dirty="0"/>
              <a:t>Students don’t </a:t>
            </a:r>
            <a:r>
              <a:rPr lang="en-US" dirty="0" smtClean="0"/>
              <a:t>understand </a:t>
            </a:r>
            <a:r>
              <a:rPr lang="en-US" dirty="0"/>
              <a:t>discrete probability distributions</a:t>
            </a:r>
          </a:p>
          <a:p>
            <a:pPr marL="285750" indent="-285750">
              <a:buFont typeface="Arial" charset="0"/>
              <a:buChar char="•"/>
            </a:pPr>
            <a:r>
              <a:rPr lang="en-US" dirty="0" smtClean="0"/>
              <a:t>More </a:t>
            </a:r>
            <a:r>
              <a:rPr lang="en-US" dirty="0" smtClean="0"/>
              <a:t>fundamental probability including conditional probability</a:t>
            </a:r>
          </a:p>
          <a:p>
            <a:pPr marL="285750" indent="-285750">
              <a:buFont typeface="Arial" charset="0"/>
              <a:buChar char="•"/>
            </a:pPr>
            <a:r>
              <a:rPr lang="en-US" dirty="0" smtClean="0"/>
              <a:t>More reliance on software and packages</a:t>
            </a:r>
          </a:p>
          <a:p>
            <a:pPr marL="285750" indent="-285750">
              <a:buFont typeface="Arial" charset="0"/>
              <a:buChar char="•"/>
            </a:pPr>
            <a:r>
              <a:rPr lang="en-US" dirty="0" smtClean="0"/>
              <a:t>More theory, less mechanics, no a thresholds, show impact of assumptions</a:t>
            </a:r>
          </a:p>
          <a:p>
            <a:pPr marL="285750" indent="-285750">
              <a:buFont typeface="Arial" charset="0"/>
              <a:buChar char="•"/>
            </a:pPr>
            <a:r>
              <a:rPr lang="en-US" dirty="0" smtClean="0"/>
              <a:t>Emphasize effect sizes</a:t>
            </a:r>
          </a:p>
          <a:p>
            <a:pPr marL="285750" indent="-285750">
              <a:buFont typeface="Arial" charset="0"/>
              <a:buChar char="•"/>
            </a:pPr>
            <a:r>
              <a:rPr lang="en-US" dirty="0" smtClean="0"/>
              <a:t>May </a:t>
            </a:r>
            <a:r>
              <a:rPr lang="en-US" dirty="0" smtClean="0"/>
              <a:t>benefit from resampling / randomization – illustrate null model</a:t>
            </a:r>
          </a:p>
          <a:p>
            <a:pPr marL="285750" indent="-285750">
              <a:buFont typeface="Arial" charset="0"/>
              <a:buChar char="•"/>
            </a:pPr>
            <a:endParaRPr lang="en-US" dirty="0"/>
          </a:p>
        </p:txBody>
      </p:sp>
    </p:spTree>
    <p:extLst>
      <p:ext uri="{BB962C8B-B14F-4D97-AF65-F5344CB8AC3E}">
        <p14:creationId xmlns:p14="http://schemas.microsoft.com/office/powerpoint/2010/main" val="19010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24339" y="536311"/>
            <a:ext cx="7785806" cy="572464"/>
          </a:xfrm>
          <a:prstGeom prst="rect">
            <a:avLst/>
          </a:prstGeom>
          <a:noFill/>
        </p:spPr>
        <p:txBody>
          <a:bodyPr wrap="square" rtlCol="0">
            <a:spAutoFit/>
          </a:bodyPr>
          <a:lstStyle/>
          <a:p>
            <a:pPr>
              <a:lnSpc>
                <a:spcPct val="130000"/>
              </a:lnSpc>
            </a:pPr>
            <a:r>
              <a:rPr lang="en-US" sz="2400" dirty="0" smtClean="0">
                <a:solidFill>
                  <a:schemeClr val="bg1"/>
                </a:solidFill>
                <a:latin typeface="Georgia"/>
                <a:cs typeface="Georgia"/>
              </a:rPr>
              <a:t>Conversations with Client Departments</a:t>
            </a:r>
            <a:endParaRPr lang="en-US" sz="2400" dirty="0">
              <a:solidFill>
                <a:schemeClr val="bg1"/>
              </a:solidFill>
              <a:latin typeface="Georgia"/>
              <a:cs typeface="Georgia"/>
            </a:endParaRP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0" name="Picture 9" descr="M logo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6606" y="4571212"/>
            <a:ext cx="935593" cy="349771"/>
          </a:xfrm>
          <a:prstGeom prst="rect">
            <a:avLst/>
          </a:prstGeom>
        </p:spPr>
      </p:pic>
      <p:sp>
        <p:nvSpPr>
          <p:cNvPr id="2" name="Rectangle 1"/>
          <p:cNvSpPr/>
          <p:nvPr/>
        </p:nvSpPr>
        <p:spPr>
          <a:xfrm>
            <a:off x="278860" y="1396272"/>
            <a:ext cx="7503268" cy="830997"/>
          </a:xfrm>
          <a:prstGeom prst="rect">
            <a:avLst/>
          </a:prstGeom>
        </p:spPr>
        <p:txBody>
          <a:bodyPr wrap="square">
            <a:spAutoFit/>
          </a:bodyPr>
          <a:lstStyle/>
          <a:p>
            <a:endParaRPr lang="en-US" sz="2400" dirty="0"/>
          </a:p>
          <a:p>
            <a:endParaRPr lang="en-US" sz="2400" dirty="0"/>
          </a:p>
        </p:txBody>
      </p:sp>
      <p:sp>
        <p:nvSpPr>
          <p:cNvPr id="4" name="TextBox 3"/>
          <p:cNvSpPr txBox="1"/>
          <p:nvPr/>
        </p:nvSpPr>
        <p:spPr>
          <a:xfrm>
            <a:off x="487680" y="1442438"/>
            <a:ext cx="7904048" cy="3139321"/>
          </a:xfrm>
          <a:prstGeom prst="rect">
            <a:avLst/>
          </a:prstGeom>
          <a:noFill/>
        </p:spPr>
        <p:txBody>
          <a:bodyPr wrap="square" rtlCol="0">
            <a:spAutoFit/>
          </a:bodyPr>
          <a:lstStyle/>
          <a:p>
            <a:r>
              <a:rPr lang="en-US" dirty="0" smtClean="0"/>
              <a:t>What attracted / engaged you with statistics?</a:t>
            </a:r>
          </a:p>
          <a:p>
            <a:endParaRPr lang="en-US" dirty="0" smtClean="0"/>
          </a:p>
          <a:p>
            <a:pPr marL="285750" indent="-285750">
              <a:buFont typeface="Arial" charset="0"/>
              <a:buChar char="•"/>
            </a:pPr>
            <a:r>
              <a:rPr lang="en-US" dirty="0" smtClean="0"/>
              <a:t>Tools for addressing the idea of significance </a:t>
            </a:r>
            <a:r>
              <a:rPr lang="is-IS" dirty="0" smtClean="0"/>
              <a:t>… for expressing confidence</a:t>
            </a:r>
          </a:p>
          <a:p>
            <a:pPr marL="285750" indent="-285750">
              <a:buFont typeface="Arial" charset="0"/>
              <a:buChar char="•"/>
            </a:pPr>
            <a:r>
              <a:rPr lang="en-US" dirty="0" smtClean="0"/>
              <a:t>Probably not interested as an undergraduate – took off as a graduate student when encountered Markov models to explain behavior</a:t>
            </a:r>
          </a:p>
          <a:p>
            <a:pPr marL="285750" indent="-285750">
              <a:buFont typeface="Arial" charset="0"/>
              <a:buChar char="•"/>
            </a:pPr>
            <a:r>
              <a:rPr lang="en-US" dirty="0" smtClean="0"/>
              <a:t>Hated undergraduate stats class but it graduate school it made </a:t>
            </a:r>
            <a:r>
              <a:rPr lang="en-US" dirty="0" smtClean="0"/>
              <a:t>sense and I love it now</a:t>
            </a:r>
            <a:endParaRPr lang="en-US" dirty="0" smtClean="0"/>
          </a:p>
          <a:p>
            <a:pPr marL="285750" indent="-285750">
              <a:buFont typeface="Arial" charset="0"/>
              <a:buChar char="•"/>
            </a:pPr>
            <a:r>
              <a:rPr lang="en-US" dirty="0" smtClean="0"/>
              <a:t>Interest and passion emerged in grad school – stat methods taught weren’t directly relevant for ecology data – 90% of stat now using learned as researcher</a:t>
            </a:r>
          </a:p>
          <a:p>
            <a:pPr marL="742950" lvl="1" indent="-285750">
              <a:buFont typeface="Arial" charset="0"/>
              <a:buChar char="•"/>
            </a:pPr>
            <a:r>
              <a:rPr lang="en-US" dirty="0" smtClean="0"/>
              <a:t>Need to equip our introductory stat students to learn</a:t>
            </a:r>
          </a:p>
          <a:p>
            <a:pPr marL="285750" indent="-285750">
              <a:buFont typeface="Arial" charset="0"/>
              <a:buChar char="•"/>
            </a:pPr>
            <a:endParaRPr lang="en-US" dirty="0"/>
          </a:p>
        </p:txBody>
      </p:sp>
    </p:spTree>
    <p:extLst>
      <p:ext uri="{BB962C8B-B14F-4D97-AF65-F5344CB8AC3E}">
        <p14:creationId xmlns:p14="http://schemas.microsoft.com/office/powerpoint/2010/main" val="1751066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24339" y="536311"/>
            <a:ext cx="7785806" cy="452432"/>
          </a:xfrm>
          <a:prstGeom prst="rect">
            <a:avLst/>
          </a:prstGeom>
          <a:noFill/>
        </p:spPr>
        <p:txBody>
          <a:bodyPr wrap="square" rtlCol="0">
            <a:spAutoFit/>
          </a:bodyPr>
          <a:lstStyle/>
          <a:p>
            <a:pPr>
              <a:lnSpc>
                <a:spcPct val="130000"/>
              </a:lnSpc>
            </a:pPr>
            <a:r>
              <a:rPr lang="en-US" dirty="0" smtClean="0">
                <a:solidFill>
                  <a:schemeClr val="bg1"/>
                </a:solidFill>
                <a:latin typeface="Georgia"/>
                <a:cs typeface="Georgia"/>
              </a:rPr>
              <a:t>Issues that emerged in conversations with client </a:t>
            </a:r>
            <a:r>
              <a:rPr lang="en-US" dirty="0">
                <a:solidFill>
                  <a:schemeClr val="bg1"/>
                </a:solidFill>
                <a:latin typeface="Georgia"/>
                <a:cs typeface="Georgia"/>
              </a:rPr>
              <a:t>departments?</a:t>
            </a: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0" name="Picture 9" descr="M logo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6606" y="4571212"/>
            <a:ext cx="935593" cy="349771"/>
          </a:xfrm>
          <a:prstGeom prst="rect">
            <a:avLst/>
          </a:prstGeom>
        </p:spPr>
      </p:pic>
      <p:sp>
        <p:nvSpPr>
          <p:cNvPr id="2" name="Rectangle 1"/>
          <p:cNvSpPr/>
          <p:nvPr/>
        </p:nvSpPr>
        <p:spPr>
          <a:xfrm>
            <a:off x="496389" y="1323703"/>
            <a:ext cx="7895339" cy="2677656"/>
          </a:xfrm>
          <a:prstGeom prst="rect">
            <a:avLst/>
          </a:prstGeom>
        </p:spPr>
        <p:txBody>
          <a:bodyPr wrap="square">
            <a:spAutoFit/>
          </a:bodyPr>
          <a:lstStyle/>
          <a:p>
            <a:pPr marL="342900" indent="-342900">
              <a:buFont typeface="Arial" panose="020B0604020202020204" pitchFamily="34" charset="0"/>
              <a:buChar char="•"/>
            </a:pPr>
            <a:r>
              <a:rPr lang="en-US" sz="2400" dirty="0" smtClean="0"/>
              <a:t>Students </a:t>
            </a:r>
            <a:r>
              <a:rPr lang="en-US" sz="2400" dirty="0" smtClean="0"/>
              <a:t>don’t see analysis bigger </a:t>
            </a:r>
            <a:r>
              <a:rPr lang="en-US" sz="2400" dirty="0"/>
              <a:t>picture -  “motivation gap” for learning statistics vs. science </a:t>
            </a:r>
            <a:r>
              <a:rPr lang="en-US" sz="2400" dirty="0" smtClean="0"/>
              <a:t>specialty – too much focus on “what of stat” vs. “why of stat”</a:t>
            </a:r>
            <a:endParaRPr lang="en-US" sz="2400" dirty="0" smtClean="0"/>
          </a:p>
          <a:p>
            <a:pPr marL="342900" indent="-342900">
              <a:buFont typeface="Arial" panose="020B0604020202020204" pitchFamily="34" charset="0"/>
              <a:buChar char="•"/>
            </a:pPr>
            <a:r>
              <a:rPr lang="en-US" sz="2400" dirty="0" smtClean="0"/>
              <a:t>fighting </a:t>
            </a:r>
            <a:r>
              <a:rPr lang="en-US" sz="2400" dirty="0" smtClean="0"/>
              <a:t>student expectations (and sometimes their advisers) for concrete introductions </a:t>
            </a:r>
            <a:endParaRPr lang="en-US" sz="2400" dirty="0" smtClean="0"/>
          </a:p>
          <a:p>
            <a:pPr marL="342900" indent="-342900">
              <a:buFont typeface="Arial" panose="020B0604020202020204" pitchFamily="34" charset="0"/>
              <a:buChar char="•"/>
            </a:pPr>
            <a:r>
              <a:rPr lang="en-US" sz="2400" dirty="0" smtClean="0"/>
              <a:t>idea </a:t>
            </a:r>
            <a:r>
              <a:rPr lang="en-US" sz="2400" dirty="0" smtClean="0"/>
              <a:t>that something could be wrong in a scientific model is </a:t>
            </a:r>
            <a:r>
              <a:rPr lang="en-US" sz="2400" dirty="0" smtClean="0"/>
              <a:t>challenging</a:t>
            </a:r>
          </a:p>
        </p:txBody>
      </p:sp>
    </p:spTree>
    <p:extLst>
      <p:ext uri="{BB962C8B-B14F-4D97-AF65-F5344CB8AC3E}">
        <p14:creationId xmlns:p14="http://schemas.microsoft.com/office/powerpoint/2010/main" val="2451431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24339" y="536311"/>
            <a:ext cx="7785806" cy="452432"/>
          </a:xfrm>
          <a:prstGeom prst="rect">
            <a:avLst/>
          </a:prstGeom>
          <a:noFill/>
        </p:spPr>
        <p:txBody>
          <a:bodyPr wrap="square" rtlCol="0">
            <a:spAutoFit/>
          </a:bodyPr>
          <a:lstStyle/>
          <a:p>
            <a:pPr>
              <a:lnSpc>
                <a:spcPct val="130000"/>
              </a:lnSpc>
            </a:pPr>
            <a:r>
              <a:rPr lang="en-US" dirty="0" smtClean="0">
                <a:solidFill>
                  <a:schemeClr val="bg1"/>
                </a:solidFill>
                <a:latin typeface="Georgia"/>
                <a:cs typeface="Georgia"/>
              </a:rPr>
              <a:t>Issues that emerged in conversations with client </a:t>
            </a:r>
            <a:r>
              <a:rPr lang="en-US" dirty="0">
                <a:solidFill>
                  <a:schemeClr val="bg1"/>
                </a:solidFill>
                <a:latin typeface="Georgia"/>
                <a:cs typeface="Georgia"/>
              </a:rPr>
              <a:t>departments?</a:t>
            </a: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0" name="Picture 9" descr="M logo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6606" y="4571212"/>
            <a:ext cx="935593" cy="349771"/>
          </a:xfrm>
          <a:prstGeom prst="rect">
            <a:avLst/>
          </a:prstGeom>
        </p:spPr>
      </p:pic>
      <p:sp>
        <p:nvSpPr>
          <p:cNvPr id="2" name="Rectangle 1"/>
          <p:cNvSpPr/>
          <p:nvPr/>
        </p:nvSpPr>
        <p:spPr>
          <a:xfrm>
            <a:off x="496389" y="1323703"/>
            <a:ext cx="7895339" cy="3046988"/>
          </a:xfrm>
          <a:prstGeom prst="rect">
            <a:avLst/>
          </a:prstGeom>
        </p:spPr>
        <p:txBody>
          <a:bodyPr wrap="square">
            <a:spAutoFit/>
          </a:bodyPr>
          <a:lstStyle/>
          <a:p>
            <a:r>
              <a:rPr lang="en-US" sz="2000" dirty="0"/>
              <a:t>While generally happy with grad intro stat classes suggest need to clarify / expand understanding of:</a:t>
            </a:r>
          </a:p>
          <a:p>
            <a:pPr marL="342900" indent="-342900">
              <a:buFont typeface="Arial" charset="0"/>
              <a:buChar char="•"/>
            </a:pPr>
            <a:r>
              <a:rPr lang="en-US" sz="2000" dirty="0"/>
              <a:t>Conditional probability</a:t>
            </a:r>
          </a:p>
          <a:p>
            <a:pPr marL="342900" indent="-342900">
              <a:buFont typeface="Arial" charset="0"/>
              <a:buChar char="•"/>
            </a:pPr>
            <a:r>
              <a:rPr lang="en-US" sz="2000" dirty="0"/>
              <a:t>Importance of assumptions</a:t>
            </a:r>
          </a:p>
          <a:p>
            <a:pPr marL="342900" indent="-342900">
              <a:buFont typeface="Arial" charset="0"/>
              <a:buChar char="•"/>
            </a:pPr>
            <a:r>
              <a:rPr lang="en-US" sz="2000" dirty="0"/>
              <a:t>Multiple explanations of the rejection of a HT</a:t>
            </a:r>
          </a:p>
          <a:p>
            <a:pPr marL="342900" indent="-342900">
              <a:buFont typeface="Arial" charset="0"/>
              <a:buChar char="•"/>
            </a:pPr>
            <a:r>
              <a:rPr lang="en-US" sz="2000" dirty="0"/>
              <a:t>Estimation vs. HT as a focus</a:t>
            </a:r>
          </a:p>
          <a:p>
            <a:pPr marL="342900" indent="-342900">
              <a:buFont typeface="Arial" charset="0"/>
              <a:buChar char="•"/>
            </a:pPr>
            <a:r>
              <a:rPr lang="en-US" sz="2000" dirty="0"/>
              <a:t>Equip grad students in intro classes with foundation to learn more advanced </a:t>
            </a:r>
            <a:r>
              <a:rPr lang="en-US" sz="2000" dirty="0" smtClean="0"/>
              <a:t>methods</a:t>
            </a:r>
          </a:p>
          <a:p>
            <a:pPr marL="342900" indent="-342900">
              <a:buFont typeface="Arial" charset="0"/>
              <a:buChar char="•"/>
            </a:pPr>
            <a:r>
              <a:rPr lang="en-US" sz="2000" dirty="0" smtClean="0"/>
              <a:t>Start with model focus even in intro stat classes for graduate students</a:t>
            </a:r>
            <a:endParaRPr lang="en-US" sz="2000" dirty="0"/>
          </a:p>
          <a:p>
            <a:endParaRPr lang="en-US" sz="1200" dirty="0"/>
          </a:p>
        </p:txBody>
      </p:sp>
    </p:spTree>
    <p:extLst>
      <p:ext uri="{BB962C8B-B14F-4D97-AF65-F5344CB8AC3E}">
        <p14:creationId xmlns:p14="http://schemas.microsoft.com/office/powerpoint/2010/main" val="2088570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24339" y="536311"/>
            <a:ext cx="7785806" cy="461665"/>
          </a:xfrm>
          <a:prstGeom prst="rect">
            <a:avLst/>
          </a:prstGeom>
          <a:noFill/>
        </p:spPr>
        <p:txBody>
          <a:bodyPr wrap="square" rtlCol="0">
            <a:spAutoFit/>
          </a:bodyPr>
          <a:lstStyle/>
          <a:p>
            <a:r>
              <a:rPr lang="en-US" sz="2400" dirty="0">
                <a:solidFill>
                  <a:schemeClr val="bg1"/>
                </a:solidFill>
                <a:latin typeface="Georgia"/>
                <a:cs typeface="Georgia"/>
              </a:rPr>
              <a:t>Challenges that remain</a:t>
            </a:r>
            <a:endParaRPr lang="en-US" sz="2000" dirty="0">
              <a:solidFill>
                <a:schemeClr val="bg1"/>
              </a:solidFill>
              <a:latin typeface="Helvetica"/>
              <a:cs typeface="Helvetica"/>
            </a:endParaRP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0" name="Picture 9" descr="M logo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6606" y="4571212"/>
            <a:ext cx="935593" cy="349771"/>
          </a:xfrm>
          <a:prstGeom prst="rect">
            <a:avLst/>
          </a:prstGeom>
        </p:spPr>
      </p:pic>
      <p:sp>
        <p:nvSpPr>
          <p:cNvPr id="2" name="Rectangle 1"/>
          <p:cNvSpPr/>
          <p:nvPr/>
        </p:nvSpPr>
        <p:spPr>
          <a:xfrm>
            <a:off x="278860" y="1396272"/>
            <a:ext cx="8112868" cy="3416320"/>
          </a:xfrm>
          <a:prstGeom prst="rect">
            <a:avLst/>
          </a:prstGeom>
        </p:spPr>
        <p:txBody>
          <a:bodyPr wrap="square">
            <a:spAutoFit/>
          </a:bodyPr>
          <a:lstStyle/>
          <a:p>
            <a:r>
              <a:rPr lang="en-US" sz="2400" dirty="0" smtClean="0"/>
              <a:t>Staffing: </a:t>
            </a:r>
            <a:endParaRPr lang="en-US" sz="2400" dirty="0" smtClean="0"/>
          </a:p>
          <a:p>
            <a:r>
              <a:rPr lang="en-US" sz="2400" dirty="0" smtClean="0"/>
              <a:t>Intro sections: instructors </a:t>
            </a:r>
            <a:r>
              <a:rPr lang="en-US" sz="2400" dirty="0"/>
              <a:t>or other visiting </a:t>
            </a:r>
            <a:r>
              <a:rPr lang="en-US" sz="2400" dirty="0" smtClean="0"/>
              <a:t>faculty</a:t>
            </a:r>
          </a:p>
          <a:p>
            <a:r>
              <a:rPr lang="en-US" sz="2400" dirty="0" smtClean="0"/>
              <a:t>lab </a:t>
            </a:r>
            <a:r>
              <a:rPr lang="en-US" sz="2400" dirty="0"/>
              <a:t>sections are facilitated by graduate assistants, many of whom are new to </a:t>
            </a:r>
            <a:r>
              <a:rPr lang="en-US" sz="2400" dirty="0" smtClean="0"/>
              <a:t>statistics</a:t>
            </a:r>
            <a:endParaRPr lang="en-US" sz="2400" dirty="0"/>
          </a:p>
          <a:p>
            <a:endParaRPr lang="en-US" sz="1200" dirty="0" smtClean="0"/>
          </a:p>
          <a:p>
            <a:r>
              <a:rPr lang="en-US" sz="2400" dirty="0" smtClean="0"/>
              <a:t>Educating introductory stat instructors and GAs to promote a broader understanding of the practice of statistics</a:t>
            </a:r>
          </a:p>
          <a:p>
            <a:endParaRPr lang="en-US" sz="1200" dirty="0"/>
          </a:p>
          <a:p>
            <a:r>
              <a:rPr lang="en-US" sz="2400" dirty="0" smtClean="0"/>
              <a:t>Making sure that departments are talking about this – focus for our January retreat</a:t>
            </a:r>
            <a:endParaRPr lang="en-US" sz="2400" dirty="0"/>
          </a:p>
        </p:txBody>
      </p:sp>
    </p:spTree>
    <p:extLst>
      <p:ext uri="{BB962C8B-B14F-4D97-AF65-F5344CB8AC3E}">
        <p14:creationId xmlns:p14="http://schemas.microsoft.com/office/powerpoint/2010/main" val="1255311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24339" y="536311"/>
            <a:ext cx="7785806" cy="461665"/>
          </a:xfrm>
          <a:prstGeom prst="rect">
            <a:avLst/>
          </a:prstGeom>
          <a:noFill/>
        </p:spPr>
        <p:txBody>
          <a:bodyPr wrap="square" rtlCol="0">
            <a:spAutoFit/>
          </a:bodyPr>
          <a:lstStyle/>
          <a:p>
            <a:r>
              <a:rPr lang="en-US" sz="2400" dirty="0" smtClean="0">
                <a:solidFill>
                  <a:schemeClr val="bg1"/>
                </a:solidFill>
                <a:latin typeface="Georgia"/>
                <a:cs typeface="Georgia"/>
              </a:rPr>
              <a:t>Recommendations</a:t>
            </a:r>
            <a:endParaRPr lang="en-US" sz="2000" dirty="0">
              <a:solidFill>
                <a:schemeClr val="bg1"/>
              </a:solidFill>
              <a:latin typeface="Helvetica"/>
              <a:cs typeface="Helvetica"/>
            </a:endParaRP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0" name="Picture 9" descr="M logo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6606" y="4571212"/>
            <a:ext cx="935593" cy="349771"/>
          </a:xfrm>
          <a:prstGeom prst="rect">
            <a:avLst/>
          </a:prstGeom>
        </p:spPr>
      </p:pic>
      <p:sp>
        <p:nvSpPr>
          <p:cNvPr id="2" name="Rectangle 1"/>
          <p:cNvSpPr/>
          <p:nvPr/>
        </p:nvSpPr>
        <p:spPr>
          <a:xfrm>
            <a:off x="278860" y="1396272"/>
            <a:ext cx="8112868" cy="1938992"/>
          </a:xfrm>
          <a:prstGeom prst="rect">
            <a:avLst/>
          </a:prstGeom>
        </p:spPr>
        <p:txBody>
          <a:bodyPr wrap="square">
            <a:spAutoFit/>
          </a:bodyPr>
          <a:lstStyle/>
          <a:p>
            <a:pPr marL="457200" indent="-457200">
              <a:buAutoNum type="arabicPeriod"/>
            </a:pPr>
            <a:r>
              <a:rPr lang="en-US" sz="2400" dirty="0" smtClean="0"/>
              <a:t>Do a content audit of your introductory courses</a:t>
            </a:r>
          </a:p>
          <a:p>
            <a:pPr marL="457200" indent="-457200">
              <a:buAutoNum type="arabicPeriod"/>
            </a:pPr>
            <a:r>
              <a:rPr lang="en-US" sz="2400" dirty="0" smtClean="0"/>
              <a:t>Act on this audit to remediate areas where you might be promoting misinterpretation</a:t>
            </a:r>
          </a:p>
          <a:p>
            <a:pPr marL="457200" indent="-457200">
              <a:buAutoNum type="arabicPeriod"/>
            </a:pPr>
            <a:r>
              <a:rPr lang="en-US" sz="2400" dirty="0" smtClean="0"/>
              <a:t>Educate your instructional staff</a:t>
            </a:r>
          </a:p>
          <a:p>
            <a:pPr marL="457200" indent="-457200">
              <a:buAutoNum type="arabicPeriod"/>
            </a:pPr>
            <a:r>
              <a:rPr lang="en-US" sz="2400" dirty="0" smtClean="0"/>
              <a:t>Communicate and collaborate with your client departments</a:t>
            </a:r>
          </a:p>
        </p:txBody>
      </p:sp>
    </p:spTree>
    <p:extLst>
      <p:ext uri="{BB962C8B-B14F-4D97-AF65-F5344CB8AC3E}">
        <p14:creationId xmlns:p14="http://schemas.microsoft.com/office/powerpoint/2010/main" val="609090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24339" y="536311"/>
            <a:ext cx="7785806" cy="461665"/>
          </a:xfrm>
          <a:prstGeom prst="rect">
            <a:avLst/>
          </a:prstGeom>
          <a:noFill/>
        </p:spPr>
        <p:txBody>
          <a:bodyPr wrap="square" rtlCol="0">
            <a:spAutoFit/>
          </a:bodyPr>
          <a:lstStyle/>
          <a:p>
            <a:r>
              <a:rPr lang="en-US" sz="2400" dirty="0" smtClean="0">
                <a:solidFill>
                  <a:schemeClr val="bg1"/>
                </a:solidFill>
                <a:latin typeface="Georgia"/>
                <a:cs typeface="Georgia"/>
              </a:rPr>
              <a:t>Thank you for your attention and interest!</a:t>
            </a:r>
            <a:endParaRPr lang="en-US" sz="2000" dirty="0">
              <a:solidFill>
                <a:schemeClr val="bg1"/>
              </a:solidFill>
              <a:latin typeface="Helvetica"/>
              <a:cs typeface="Helvetica"/>
            </a:endParaRP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0" name="Picture 9" descr="M logo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6606" y="4571212"/>
            <a:ext cx="935593" cy="349771"/>
          </a:xfrm>
          <a:prstGeom prst="rect">
            <a:avLst/>
          </a:prstGeom>
        </p:spPr>
      </p:pic>
      <p:sp>
        <p:nvSpPr>
          <p:cNvPr id="2" name="Rectangle 1"/>
          <p:cNvSpPr/>
          <p:nvPr/>
        </p:nvSpPr>
        <p:spPr>
          <a:xfrm>
            <a:off x="278860" y="1396272"/>
            <a:ext cx="7503268" cy="830997"/>
          </a:xfrm>
          <a:prstGeom prst="rect">
            <a:avLst/>
          </a:prstGeom>
        </p:spPr>
        <p:txBody>
          <a:bodyPr wrap="square">
            <a:spAutoFit/>
          </a:bodyPr>
          <a:lstStyle/>
          <a:p>
            <a:r>
              <a:rPr lang="en-US" sz="2400" dirty="0" smtClean="0"/>
              <a:t>John Bailer </a:t>
            </a:r>
          </a:p>
          <a:p>
            <a:r>
              <a:rPr lang="en-US" sz="2400" dirty="0" err="1" smtClean="0"/>
              <a:t>baileraj@miamioh.edu</a:t>
            </a:r>
            <a:endParaRPr lang="en-US" sz="2400" dirty="0" smtClean="0"/>
          </a:p>
        </p:txBody>
      </p:sp>
    </p:spTree>
    <p:extLst>
      <p:ext uri="{BB962C8B-B14F-4D97-AF65-F5344CB8AC3E}">
        <p14:creationId xmlns:p14="http://schemas.microsoft.com/office/powerpoint/2010/main" val="131961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557349" y="1332411"/>
            <a:ext cx="7834379" cy="2677656"/>
          </a:xfrm>
          <a:prstGeom prst="rect">
            <a:avLst/>
          </a:prstGeom>
          <a:noFill/>
        </p:spPr>
        <p:txBody>
          <a:bodyPr wrap="square" rtlCol="0">
            <a:spAutoFit/>
          </a:bodyPr>
          <a:lstStyle/>
          <a:p>
            <a:pPr marL="342900" indent="-342900">
              <a:buFont typeface="Arial" charset="0"/>
              <a:buChar char="•"/>
            </a:pPr>
            <a:r>
              <a:rPr lang="en-US" sz="2400" dirty="0" smtClean="0">
                <a:solidFill>
                  <a:schemeClr val="accent6"/>
                </a:solidFill>
                <a:latin typeface="Georgia"/>
                <a:cs typeface="Georgia"/>
              </a:rPr>
              <a:t>Survey of intro stat course animal kingdom - classes impacted by this effort?  </a:t>
            </a:r>
          </a:p>
          <a:p>
            <a:pPr marL="342900" indent="-342900">
              <a:buFont typeface="Arial" charset="0"/>
              <a:buChar char="•"/>
            </a:pPr>
            <a:r>
              <a:rPr lang="en-US" sz="2400" dirty="0">
                <a:solidFill>
                  <a:schemeClr val="accent6"/>
                </a:solidFill>
                <a:latin typeface="Georgia"/>
                <a:cs typeface="Georgia"/>
              </a:rPr>
              <a:t>What have we done so far?</a:t>
            </a:r>
          </a:p>
          <a:p>
            <a:pPr marL="342900" indent="-342900">
              <a:buFont typeface="Arial" charset="0"/>
              <a:buChar char="•"/>
            </a:pPr>
            <a:r>
              <a:rPr lang="en-US" sz="2400" dirty="0" smtClean="0">
                <a:solidFill>
                  <a:schemeClr val="accent6"/>
                </a:solidFill>
                <a:latin typeface="Georgia"/>
                <a:cs typeface="Georgia"/>
              </a:rPr>
              <a:t>Conducting a content audit</a:t>
            </a:r>
          </a:p>
          <a:p>
            <a:pPr marL="342900" indent="-342900">
              <a:buFont typeface="Arial" charset="0"/>
              <a:buChar char="•"/>
            </a:pPr>
            <a:r>
              <a:rPr lang="en-US" sz="2400" dirty="0" smtClean="0">
                <a:solidFill>
                  <a:schemeClr val="accent6"/>
                </a:solidFill>
                <a:latin typeface="Georgia"/>
                <a:cs typeface="Georgia"/>
              </a:rPr>
              <a:t>Conversations with client departments?</a:t>
            </a:r>
          </a:p>
          <a:p>
            <a:pPr marL="342900" indent="-342900">
              <a:buFont typeface="Arial" charset="0"/>
              <a:buChar char="•"/>
            </a:pPr>
            <a:r>
              <a:rPr lang="en-US" sz="2400" dirty="0" smtClean="0">
                <a:solidFill>
                  <a:schemeClr val="accent6"/>
                </a:solidFill>
                <a:latin typeface="Georgia"/>
                <a:cs typeface="Georgia"/>
              </a:rPr>
              <a:t>Challenges that remain </a:t>
            </a:r>
          </a:p>
          <a:p>
            <a:pPr marL="342900" indent="-342900">
              <a:buFont typeface="Arial" charset="0"/>
              <a:buChar char="•"/>
            </a:pPr>
            <a:r>
              <a:rPr lang="en-US" sz="2400" dirty="0" smtClean="0">
                <a:solidFill>
                  <a:schemeClr val="accent6"/>
                </a:solidFill>
                <a:latin typeface="Georgia"/>
                <a:cs typeface="Georgia"/>
              </a:rPr>
              <a:t>Recommendations</a:t>
            </a:r>
            <a:endParaRPr lang="en-US" sz="2400" dirty="0">
              <a:solidFill>
                <a:schemeClr val="accent6"/>
              </a:solidFill>
              <a:latin typeface="Georgia"/>
              <a:cs typeface="Georgia"/>
            </a:endParaRPr>
          </a:p>
        </p:txBody>
      </p:sp>
      <p:sp>
        <p:nvSpPr>
          <p:cNvPr id="5" name="TextBox 4"/>
          <p:cNvSpPr txBox="1"/>
          <p:nvPr/>
        </p:nvSpPr>
        <p:spPr>
          <a:xfrm>
            <a:off x="424339" y="536310"/>
            <a:ext cx="5596855" cy="523220"/>
          </a:xfrm>
          <a:prstGeom prst="rect">
            <a:avLst/>
          </a:prstGeom>
          <a:noFill/>
        </p:spPr>
        <p:txBody>
          <a:bodyPr wrap="square" rtlCol="0">
            <a:spAutoFit/>
          </a:bodyPr>
          <a:lstStyle/>
          <a:p>
            <a:r>
              <a:rPr lang="en-US" sz="2800" dirty="0" smtClean="0">
                <a:solidFill>
                  <a:schemeClr val="bg1"/>
                </a:solidFill>
                <a:latin typeface="Helvetica"/>
                <a:cs typeface="Helvetica"/>
              </a:rPr>
              <a:t>Outline</a:t>
            </a:r>
            <a:endParaRPr lang="en-US" sz="2800" dirty="0">
              <a:solidFill>
                <a:schemeClr val="bg1"/>
              </a:solidFill>
              <a:latin typeface="Helvetica"/>
              <a:cs typeface="Helvetica"/>
            </a:endParaRP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0" name="Picture 9" descr="M logo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6606" y="4571212"/>
            <a:ext cx="935593" cy="349771"/>
          </a:xfrm>
          <a:prstGeom prst="rect">
            <a:avLst/>
          </a:prstGeom>
        </p:spPr>
      </p:pic>
    </p:spTree>
    <p:extLst>
      <p:ext uri="{BB962C8B-B14F-4D97-AF65-F5344CB8AC3E}">
        <p14:creationId xmlns:p14="http://schemas.microsoft.com/office/powerpoint/2010/main" val="3591013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Miami University?  Oxford, Ohio?</a:t>
            </a:r>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8497" y="1200150"/>
            <a:ext cx="6567006" cy="339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4189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of Miami</a:t>
            </a:r>
            <a:endParaRPr lang="en-US" dirty="0"/>
          </a:p>
        </p:txBody>
      </p:sp>
      <p:pic>
        <p:nvPicPr>
          <p:cNvPr id="4" name="Content Placeholder 3"/>
          <p:cNvPicPr>
            <a:picLocks noGrp="1" noChangeAspect="1"/>
          </p:cNvPicPr>
          <p:nvPr>
            <p:ph idx="1"/>
          </p:nvPr>
        </p:nvPicPr>
        <p:blipFill>
          <a:blip r:embed="rId2"/>
          <a:srcRect t="17006" b="17006"/>
          <a:stretch>
            <a:fillRect/>
          </a:stretch>
        </p:blipFill>
        <p:spPr>
          <a:xfrm>
            <a:off x="319667" y="1193210"/>
            <a:ext cx="7266204" cy="2996749"/>
          </a:xfrm>
        </p:spPr>
      </p:pic>
      <p:sp>
        <p:nvSpPr>
          <p:cNvPr id="5" name="Rectangle 4"/>
          <p:cNvSpPr/>
          <p:nvPr/>
        </p:nvSpPr>
        <p:spPr>
          <a:xfrm>
            <a:off x="319667" y="4189959"/>
            <a:ext cx="7266204" cy="230832"/>
          </a:xfrm>
          <a:prstGeom prst="rect">
            <a:avLst/>
          </a:prstGeom>
        </p:spPr>
        <p:txBody>
          <a:bodyPr wrap="square">
            <a:spAutoFit/>
          </a:bodyPr>
          <a:lstStyle/>
          <a:p>
            <a:r>
              <a:rPr lang="en-US" sz="900" dirty="0"/>
              <a:t>http://</a:t>
            </a:r>
            <a:r>
              <a:rPr lang="en-US" sz="900" dirty="0" err="1"/>
              <a:t>www.contacttopuniversities.com</a:t>
            </a:r>
            <a:r>
              <a:rPr lang="en-US" sz="900" dirty="0"/>
              <a:t>/blog/</a:t>
            </a:r>
            <a:r>
              <a:rPr lang="en-US" sz="900" dirty="0" err="1"/>
              <a:t>mainmenu</a:t>
            </a:r>
            <a:r>
              <a:rPr lang="en-US" sz="900" dirty="0"/>
              <a:t>/University%20Articles/top-universities-for-physical-therapy/</a:t>
            </a:r>
            <a:r>
              <a:rPr lang="en-US" sz="900" dirty="0" err="1"/>
              <a:t>umEntrance.jpg</a:t>
            </a:r>
            <a:endParaRPr lang="en-US" sz="900" dirty="0"/>
          </a:p>
        </p:txBody>
      </p:sp>
    </p:spTree>
    <p:extLst>
      <p:ext uri="{BB962C8B-B14F-4D97-AF65-F5344CB8AC3E}">
        <p14:creationId xmlns:p14="http://schemas.microsoft.com/office/powerpoint/2010/main" val="3924131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Miami University</a:t>
            </a:r>
            <a:endParaRPr lang="en-US" dirty="0"/>
          </a:p>
        </p:txBody>
      </p:sp>
      <p:pic>
        <p:nvPicPr>
          <p:cNvPr id="7" name="Content Placeholder 6" descr="winter-walk-home-2013 copy.jpg"/>
          <p:cNvPicPr>
            <a:picLocks noGrp="1" noChangeAspect="1"/>
          </p:cNvPicPr>
          <p:nvPr>
            <p:ph idx="1"/>
          </p:nvPr>
        </p:nvPicPr>
        <p:blipFill>
          <a:blip r:embed="rId2">
            <a:extLst>
              <a:ext uri="{28A0092B-C50C-407E-A947-70E740481C1C}">
                <a14:useLocalDpi xmlns:a14="http://schemas.microsoft.com/office/drawing/2010/main" val="0"/>
              </a:ext>
            </a:extLst>
          </a:blip>
          <a:srcRect t="22505" b="22505"/>
          <a:stretch>
            <a:fillRect/>
          </a:stretch>
        </p:blipFill>
        <p:spPr/>
      </p:pic>
    </p:spTree>
    <p:extLst>
      <p:ext uri="{BB962C8B-B14F-4D97-AF65-F5344CB8AC3E}">
        <p14:creationId xmlns:p14="http://schemas.microsoft.com/office/powerpoint/2010/main" val="3332617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Miami University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0784" y="1063625"/>
            <a:ext cx="6356627" cy="3575602"/>
          </a:xfrm>
        </p:spPr>
      </p:pic>
    </p:spTree>
    <p:extLst>
      <p:ext uri="{BB962C8B-B14F-4D97-AF65-F5344CB8AC3E}">
        <p14:creationId xmlns:p14="http://schemas.microsoft.com/office/powerpoint/2010/main" val="2788705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01722" y="1267598"/>
            <a:ext cx="7790005" cy="3354765"/>
          </a:xfrm>
          <a:prstGeom prst="rect">
            <a:avLst/>
          </a:prstGeom>
          <a:noFill/>
        </p:spPr>
        <p:txBody>
          <a:bodyPr wrap="square" rtlCol="0">
            <a:spAutoFit/>
          </a:bodyPr>
          <a:lstStyle/>
          <a:p>
            <a:pPr fontAlgn="base"/>
            <a:r>
              <a:rPr lang="en-US" sz="1200" b="1" dirty="0" smtClean="0"/>
              <a:t>STA</a:t>
            </a:r>
            <a:r>
              <a:rPr lang="en-US" sz="1200" b="1" dirty="0"/>
              <a:t> 125. Introduction to Business Statistics. (3</a:t>
            </a:r>
            <a:r>
              <a:rPr lang="en-US" sz="1200" b="1" dirty="0" smtClean="0"/>
              <a:t>) </a:t>
            </a:r>
            <a:r>
              <a:rPr lang="en-US" sz="1200" b="1" dirty="0">
                <a:solidFill>
                  <a:srgbClr val="FF0000"/>
                </a:solidFill>
              </a:rPr>
              <a:t>[</a:t>
            </a:r>
            <a:r>
              <a:rPr lang="en-US" sz="1400" b="1" dirty="0">
                <a:solidFill>
                  <a:srgbClr val="FF0000"/>
                </a:solidFill>
              </a:rPr>
              <a:t>450 students / </a:t>
            </a:r>
            <a:r>
              <a:rPr lang="en-US" sz="1400" b="1" dirty="0" smtClean="0">
                <a:solidFill>
                  <a:srgbClr val="FF0000"/>
                </a:solidFill>
              </a:rPr>
              <a:t>semester</a:t>
            </a:r>
            <a:r>
              <a:rPr lang="en-US" sz="1200" b="1" dirty="0" smtClean="0">
                <a:solidFill>
                  <a:srgbClr val="FF0000"/>
                </a:solidFill>
              </a:rPr>
              <a:t>]</a:t>
            </a:r>
            <a:endParaRPr lang="en-US" sz="1200" b="1" dirty="0"/>
          </a:p>
          <a:p>
            <a:pPr fontAlgn="base"/>
            <a:r>
              <a:rPr lang="en-US" sz="1000" dirty="0"/>
              <a:t>This course provides an introduction to data, probability, sampling and its importance to analytical decision-making in business. Upon successful completion of this course, students will have the foundational skills necessary to summarize data, describe relationships among variables, and conduct one-sample and two-sample statistical inference.</a:t>
            </a:r>
            <a:br>
              <a:rPr lang="en-US" sz="1000" dirty="0"/>
            </a:br>
            <a:r>
              <a:rPr lang="en-US" sz="1000" dirty="0"/>
              <a:t>Prerequisites: MTH 102 or </a:t>
            </a:r>
            <a:r>
              <a:rPr lang="en-US" sz="1000" u="sng" dirty="0">
                <a:hlinkClick r:id="rId2" invalidUrl="http://bulletin.miamioh.edu/search/?P=MTH 104" tooltip="MTH 104"/>
              </a:rPr>
              <a:t>MTH 104</a:t>
            </a:r>
            <a:r>
              <a:rPr lang="en-US" sz="1000" dirty="0"/>
              <a:t> or </a:t>
            </a:r>
            <a:r>
              <a:rPr lang="en-US" sz="1000" u="sng" dirty="0">
                <a:hlinkClick r:id="rId3" invalidUrl="http://bulletin.miamioh.edu/search/?P=MTH 121" tooltip="MTH 121"/>
              </a:rPr>
              <a:t>MTH 121</a:t>
            </a:r>
            <a:r>
              <a:rPr lang="en-US" sz="1000" dirty="0"/>
              <a:t> or three years of college preparatory mathematics or permission of department chair</a:t>
            </a:r>
            <a:r>
              <a:rPr lang="en-US" sz="1000" dirty="0" smtClean="0"/>
              <a:t>. </a:t>
            </a:r>
            <a:endParaRPr lang="en-US" sz="1200" b="1" dirty="0" smtClean="0">
              <a:solidFill>
                <a:srgbClr val="FF0000"/>
              </a:solidFill>
            </a:endParaRPr>
          </a:p>
          <a:p>
            <a:pPr algn="r" fontAlgn="base"/>
            <a:r>
              <a:rPr lang="en-US" sz="1200" b="1" dirty="0" smtClean="0">
                <a:solidFill>
                  <a:srgbClr val="FF0000"/>
                </a:solidFill>
              </a:rPr>
              <a:t>[All </a:t>
            </a:r>
            <a:r>
              <a:rPr lang="en-US" sz="1200" b="1" dirty="0" smtClean="0">
                <a:solidFill>
                  <a:srgbClr val="FF0000"/>
                </a:solidFill>
              </a:rPr>
              <a:t>entering business majors unless AP credit]</a:t>
            </a:r>
          </a:p>
          <a:p>
            <a:pPr fontAlgn="base"/>
            <a:endParaRPr lang="en-US" sz="1200" dirty="0"/>
          </a:p>
          <a:p>
            <a:pPr fontAlgn="base"/>
            <a:r>
              <a:rPr lang="en-US" sz="1200" b="1" dirty="0"/>
              <a:t>STA 261. Statistics. (4) (MPF, MPT</a:t>
            </a:r>
            <a:r>
              <a:rPr lang="en-US" sz="1200" b="1" dirty="0" smtClean="0"/>
              <a:t>) </a:t>
            </a:r>
            <a:r>
              <a:rPr lang="en-US" sz="1200" b="1" dirty="0">
                <a:solidFill>
                  <a:srgbClr val="FF0000"/>
                </a:solidFill>
              </a:rPr>
              <a:t>[</a:t>
            </a:r>
            <a:r>
              <a:rPr lang="en-US" sz="1400" b="1" dirty="0">
                <a:solidFill>
                  <a:srgbClr val="FF0000"/>
                </a:solidFill>
              </a:rPr>
              <a:t>600 students / semester – algebra-based stat </a:t>
            </a:r>
            <a:r>
              <a:rPr lang="en-US" sz="1400" b="1" dirty="0" smtClean="0">
                <a:solidFill>
                  <a:srgbClr val="FF0000"/>
                </a:solidFill>
              </a:rPr>
              <a:t>intro</a:t>
            </a:r>
            <a:r>
              <a:rPr lang="en-US" sz="1200" b="1" dirty="0" smtClean="0">
                <a:solidFill>
                  <a:srgbClr val="FF0000"/>
                </a:solidFill>
              </a:rPr>
              <a:t>]</a:t>
            </a:r>
            <a:endParaRPr lang="en-US" sz="1200" b="1" dirty="0"/>
          </a:p>
          <a:p>
            <a:pPr fontAlgn="base"/>
            <a:r>
              <a:rPr lang="en-US" sz="1000" dirty="0"/>
              <a:t>Service course. Descriptive statistics, basic probability, random variables, binomial and normal probability distributions, tests of hypotheses, regression and correlation, analysis of variance. Emphasis on applications. Note: Credit for graduation will not be given for more than one of </a:t>
            </a:r>
            <a:r>
              <a:rPr lang="en-US" sz="1000" u="sng" dirty="0">
                <a:hlinkClick r:id="rId4" invalidUrl="http://bulletin.miamioh.edu/search/?P=ISA 205" tooltip="ISA 205"/>
              </a:rPr>
              <a:t>ISA 205</a:t>
            </a:r>
            <a:r>
              <a:rPr lang="en-US" sz="1000" dirty="0"/>
              <a:t>, </a:t>
            </a:r>
            <a:r>
              <a:rPr lang="en-US" sz="1000" u="sng" dirty="0">
                <a:hlinkClick r:id="rId5" invalidUrl="http://bulletin.miamioh.edu/search/?P=STA 261" tooltip="STA 261"/>
              </a:rPr>
              <a:t>STA 261</a:t>
            </a:r>
            <a:r>
              <a:rPr lang="en-US" sz="1000" dirty="0"/>
              <a:t>, </a:t>
            </a:r>
            <a:r>
              <a:rPr lang="en-US" sz="1000" u="sng" dirty="0">
                <a:hlinkClick r:id="rId6" invalidUrl="http://bulletin.miamioh.edu/search/?P=STA 301" tooltip="STA 301"/>
              </a:rPr>
              <a:t>STA 301</a:t>
            </a:r>
            <a:r>
              <a:rPr lang="en-US" sz="1000" dirty="0"/>
              <a:t>, or </a:t>
            </a:r>
            <a:r>
              <a:rPr lang="en-US" sz="1000" u="sng" dirty="0">
                <a:hlinkClick r:id="rId7" invalidUrl="http://bulletin.miamioh.edu/search/?P=STA 368" tooltip="STA 368"/>
              </a:rPr>
              <a:t>STA 368</a:t>
            </a:r>
            <a:r>
              <a:rPr lang="en-US" sz="1000" dirty="0"/>
              <a:t>. V. CAS-E</a:t>
            </a:r>
            <a:r>
              <a:rPr lang="en-US" sz="1000" dirty="0" smtClean="0"/>
              <a:t>. </a:t>
            </a:r>
            <a:endParaRPr lang="en-US" sz="1200" b="1" dirty="0">
              <a:solidFill>
                <a:srgbClr val="FF0000"/>
              </a:solidFill>
            </a:endParaRPr>
          </a:p>
          <a:p>
            <a:pPr algn="r" fontAlgn="base"/>
            <a:r>
              <a:rPr lang="en-US" sz="1200" b="1" dirty="0" smtClean="0">
                <a:solidFill>
                  <a:srgbClr val="FF0000"/>
                </a:solidFill>
              </a:rPr>
              <a:t>[many </a:t>
            </a:r>
            <a:r>
              <a:rPr lang="en-US" sz="1200" b="1" dirty="0" smtClean="0">
                <a:solidFill>
                  <a:srgbClr val="FF0000"/>
                </a:solidFill>
              </a:rPr>
              <a:t>majors including PSY, COM, KNH unless </a:t>
            </a:r>
            <a:r>
              <a:rPr lang="en-US" sz="1200" b="1" dirty="0">
                <a:solidFill>
                  <a:srgbClr val="FF0000"/>
                </a:solidFill>
              </a:rPr>
              <a:t>AP </a:t>
            </a:r>
            <a:r>
              <a:rPr lang="en-US" sz="1200" b="1" dirty="0" smtClean="0">
                <a:solidFill>
                  <a:srgbClr val="FF0000"/>
                </a:solidFill>
              </a:rPr>
              <a:t>credit – Miami Plan + thematic sequence]</a:t>
            </a:r>
            <a:endParaRPr lang="en-US" sz="1200" b="1" dirty="0">
              <a:solidFill>
                <a:srgbClr val="FF0000"/>
              </a:solidFill>
            </a:endParaRPr>
          </a:p>
          <a:p>
            <a:pPr fontAlgn="base"/>
            <a:endParaRPr lang="en-US" sz="1200" dirty="0" smtClean="0"/>
          </a:p>
          <a:p>
            <a:pPr fontAlgn="base"/>
            <a:r>
              <a:rPr lang="en-US" sz="1200" b="1" dirty="0"/>
              <a:t>STA 301. Applied Statistics. (3) (MPT</a:t>
            </a:r>
            <a:r>
              <a:rPr lang="en-US" sz="1200" b="1" dirty="0" smtClean="0"/>
              <a:t>) </a:t>
            </a:r>
            <a:r>
              <a:rPr lang="en-US" sz="1200" b="1" dirty="0">
                <a:solidFill>
                  <a:srgbClr val="FF0000"/>
                </a:solidFill>
              </a:rPr>
              <a:t>[</a:t>
            </a:r>
            <a:r>
              <a:rPr lang="en-US" sz="1400" b="1" dirty="0">
                <a:solidFill>
                  <a:srgbClr val="FF0000"/>
                </a:solidFill>
              </a:rPr>
              <a:t>350 students / </a:t>
            </a:r>
            <a:r>
              <a:rPr lang="en-US" sz="1400" b="1" dirty="0" smtClean="0">
                <a:solidFill>
                  <a:srgbClr val="FF0000"/>
                </a:solidFill>
              </a:rPr>
              <a:t>semester</a:t>
            </a:r>
            <a:r>
              <a:rPr lang="en-US" sz="1200" b="1" dirty="0" smtClean="0">
                <a:solidFill>
                  <a:srgbClr val="FF0000"/>
                </a:solidFill>
              </a:rPr>
              <a:t>]</a:t>
            </a:r>
            <a:endParaRPr lang="en-US" sz="1200" b="1" dirty="0"/>
          </a:p>
          <a:p>
            <a:pPr fontAlgn="base"/>
            <a:r>
              <a:rPr lang="en-US" sz="1000" dirty="0"/>
              <a:t>A first course in applied statistics including an introduction to probability, the development of estimation and hypothesis testing, and a focus on statistical methods and applications. Includes introduction to probability of events, random variable, binomial and normal distributions, mathematical expectation, sampling distributions, estimation, and hypothesis testing. Statistical methods include one and two sample procedures for means and proportions, chi-square tests, analysis of variance, and linear regression. </a:t>
            </a:r>
            <a:endParaRPr lang="en-US" sz="1200" b="1" dirty="0">
              <a:solidFill>
                <a:srgbClr val="FF0000"/>
              </a:solidFill>
            </a:endParaRPr>
          </a:p>
          <a:p>
            <a:pPr algn="r" fontAlgn="base"/>
            <a:r>
              <a:rPr lang="en-US" sz="1200" b="1" dirty="0" smtClean="0">
                <a:solidFill>
                  <a:srgbClr val="FF0000"/>
                </a:solidFill>
              </a:rPr>
              <a:t>[All </a:t>
            </a:r>
            <a:r>
              <a:rPr lang="en-US" sz="1200" b="1" dirty="0" smtClean="0">
                <a:solidFill>
                  <a:srgbClr val="FF0000"/>
                </a:solidFill>
              </a:rPr>
              <a:t>engineering, computer science, math / stat majors, some science </a:t>
            </a:r>
            <a:r>
              <a:rPr lang="en-US" sz="1200" b="1" dirty="0" smtClean="0">
                <a:solidFill>
                  <a:srgbClr val="FF0000"/>
                </a:solidFill>
              </a:rPr>
              <a:t>majors, source of STA majors + TS]</a:t>
            </a:r>
            <a:endParaRPr lang="en-US" sz="1200" b="1" dirty="0">
              <a:solidFill>
                <a:srgbClr val="FF0000"/>
              </a:solidFill>
            </a:endParaRPr>
          </a:p>
        </p:txBody>
      </p:sp>
      <p:sp>
        <p:nvSpPr>
          <p:cNvPr id="5" name="TextBox 4"/>
          <p:cNvSpPr txBox="1"/>
          <p:nvPr/>
        </p:nvSpPr>
        <p:spPr>
          <a:xfrm>
            <a:off x="424339" y="536310"/>
            <a:ext cx="6838980" cy="430887"/>
          </a:xfrm>
          <a:prstGeom prst="rect">
            <a:avLst/>
          </a:prstGeom>
          <a:noFill/>
        </p:spPr>
        <p:txBody>
          <a:bodyPr wrap="square" rtlCol="0">
            <a:spAutoFit/>
          </a:bodyPr>
          <a:lstStyle/>
          <a:p>
            <a:r>
              <a:rPr lang="en-US" sz="2200" dirty="0" smtClean="0">
                <a:solidFill>
                  <a:schemeClr val="bg1"/>
                </a:solidFill>
                <a:latin typeface="Georgia"/>
                <a:cs typeface="Georgia"/>
              </a:rPr>
              <a:t>Undergraduate introductory classes</a:t>
            </a:r>
            <a:endParaRPr lang="en-US" sz="2200" dirty="0">
              <a:solidFill>
                <a:schemeClr val="bg1"/>
              </a:solidFill>
              <a:latin typeface="Helvetica"/>
              <a:cs typeface="Helvetica"/>
            </a:endParaRP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0" name="Picture 9" descr="M logo 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66606" y="4571212"/>
            <a:ext cx="935593" cy="349771"/>
          </a:xfrm>
          <a:prstGeom prst="rect">
            <a:avLst/>
          </a:prstGeom>
        </p:spPr>
      </p:pic>
    </p:spTree>
    <p:extLst>
      <p:ext uri="{BB962C8B-B14F-4D97-AF65-F5344CB8AC3E}">
        <p14:creationId xmlns:p14="http://schemas.microsoft.com/office/powerpoint/2010/main" val="1854724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01722" y="1267598"/>
            <a:ext cx="7790005" cy="2677656"/>
          </a:xfrm>
          <a:prstGeom prst="rect">
            <a:avLst/>
          </a:prstGeom>
          <a:noFill/>
        </p:spPr>
        <p:txBody>
          <a:bodyPr wrap="square" rtlCol="0">
            <a:spAutoFit/>
          </a:bodyPr>
          <a:lstStyle/>
          <a:p>
            <a:pPr fontAlgn="base"/>
            <a:r>
              <a:rPr lang="en-US" sz="1200" b="1" dirty="0"/>
              <a:t>STA 671. Environmental Statistics. (3)</a:t>
            </a:r>
          </a:p>
          <a:p>
            <a:pPr fontAlgn="base"/>
            <a:r>
              <a:rPr lang="en-US" sz="1200" dirty="0"/>
              <a:t>Service course. Descriptive statistics, probability models, sampling distributions, estimation, hypothesis testing, regression and correlation analysis, elements of experimental design, and analysis of variance.</a:t>
            </a:r>
            <a:br>
              <a:rPr lang="en-US" sz="1200" dirty="0"/>
            </a:br>
            <a:r>
              <a:rPr lang="en-US" sz="1200" dirty="0"/>
              <a:t>Prerequisite: Graduate standing or permission of instructor</a:t>
            </a:r>
            <a:r>
              <a:rPr lang="en-US" sz="1200" dirty="0" smtClean="0"/>
              <a:t>.</a:t>
            </a:r>
            <a:r>
              <a:rPr lang="en-US" sz="1200" b="1" dirty="0">
                <a:solidFill>
                  <a:srgbClr val="FF0000"/>
                </a:solidFill>
              </a:rPr>
              <a:t> </a:t>
            </a:r>
            <a:endParaRPr lang="en-US" sz="1200" b="1" dirty="0" smtClean="0">
              <a:solidFill>
                <a:srgbClr val="FF0000"/>
              </a:solidFill>
            </a:endParaRPr>
          </a:p>
          <a:p>
            <a:pPr algn="r" fontAlgn="base"/>
            <a:r>
              <a:rPr lang="en-US" sz="1200" b="1" dirty="0" smtClean="0">
                <a:solidFill>
                  <a:srgbClr val="FF0000"/>
                </a:solidFill>
              </a:rPr>
              <a:t>[</a:t>
            </a:r>
            <a:r>
              <a:rPr lang="en-US" sz="1200" b="1" dirty="0" smtClean="0">
                <a:solidFill>
                  <a:srgbClr val="FF0000"/>
                </a:solidFill>
              </a:rPr>
              <a:t>similar to 261 except for grad students </a:t>
            </a:r>
            <a:r>
              <a:rPr lang="is-IS" sz="1200" b="1" dirty="0" smtClean="0">
                <a:solidFill>
                  <a:srgbClr val="FF0000"/>
                </a:solidFill>
              </a:rPr>
              <a:t>… moving away from offering this</a:t>
            </a:r>
            <a:r>
              <a:rPr lang="en-US" sz="1200" b="1" dirty="0" smtClean="0">
                <a:solidFill>
                  <a:srgbClr val="FF0000"/>
                </a:solidFill>
              </a:rPr>
              <a:t>]</a:t>
            </a:r>
            <a:endParaRPr lang="en-US" sz="1200" b="1" dirty="0">
              <a:solidFill>
                <a:srgbClr val="FF0000"/>
              </a:solidFill>
            </a:endParaRPr>
          </a:p>
          <a:p>
            <a:pPr fontAlgn="base"/>
            <a:r>
              <a:rPr lang="en-US" sz="1200" dirty="0"/>
              <a:t/>
            </a:r>
            <a:br>
              <a:rPr lang="en-US" sz="1200" dirty="0"/>
            </a:br>
            <a:endParaRPr lang="en-US" sz="1200" dirty="0"/>
          </a:p>
          <a:p>
            <a:pPr fontAlgn="base"/>
            <a:r>
              <a:rPr lang="en-US" sz="1200" b="1" dirty="0"/>
              <a:t>STA 672. Statistical Modeling and Study Design. (4)</a:t>
            </a:r>
          </a:p>
          <a:p>
            <a:pPr fontAlgn="base"/>
            <a:r>
              <a:rPr lang="en-US" sz="1200" dirty="0"/>
              <a:t>Introduction for graduate students to various methods of data analysis, forecasting, and building and use of computer simulation and optimization models for analysis and solution of environmental problems.</a:t>
            </a:r>
            <a:br>
              <a:rPr lang="en-US" sz="1200" dirty="0"/>
            </a:br>
            <a:r>
              <a:rPr lang="en-US" sz="1200" dirty="0"/>
              <a:t>Prerequisite: basic course in statistics and admission to IES or permission of instructor</a:t>
            </a:r>
            <a:r>
              <a:rPr lang="en-US" sz="1200" dirty="0" smtClean="0"/>
              <a:t>.</a:t>
            </a:r>
            <a:r>
              <a:rPr lang="en-US" sz="1200" b="1" dirty="0">
                <a:solidFill>
                  <a:srgbClr val="FF0000"/>
                </a:solidFill>
              </a:rPr>
              <a:t> </a:t>
            </a:r>
            <a:endParaRPr lang="en-US" sz="1200" b="1" dirty="0" smtClean="0">
              <a:solidFill>
                <a:srgbClr val="FF0000"/>
              </a:solidFill>
            </a:endParaRPr>
          </a:p>
          <a:p>
            <a:pPr algn="r" fontAlgn="base"/>
            <a:r>
              <a:rPr lang="en-US" sz="1200" b="1" dirty="0" smtClean="0">
                <a:solidFill>
                  <a:srgbClr val="FF0000"/>
                </a:solidFill>
              </a:rPr>
              <a:t>[</a:t>
            </a:r>
            <a:r>
              <a:rPr lang="en-US" sz="1200" b="1" dirty="0" smtClean="0">
                <a:solidFill>
                  <a:srgbClr val="FF0000"/>
                </a:solidFill>
              </a:rPr>
              <a:t>IES required, EEEB required / encouraged – both courses are part of a Graduate Certificate in Applied Statistics jointly developed by multiple departments]</a:t>
            </a:r>
            <a:endParaRPr lang="en-US" sz="1200" b="1" dirty="0">
              <a:solidFill>
                <a:srgbClr val="FF0000"/>
              </a:solidFill>
            </a:endParaRPr>
          </a:p>
          <a:p>
            <a:pPr fontAlgn="base"/>
            <a:endParaRPr lang="en-US" sz="1200" dirty="0"/>
          </a:p>
        </p:txBody>
      </p:sp>
      <p:sp>
        <p:nvSpPr>
          <p:cNvPr id="5" name="TextBox 4"/>
          <p:cNvSpPr txBox="1"/>
          <p:nvPr/>
        </p:nvSpPr>
        <p:spPr>
          <a:xfrm>
            <a:off x="243840" y="536311"/>
            <a:ext cx="8038011" cy="430887"/>
          </a:xfrm>
          <a:prstGeom prst="rect">
            <a:avLst/>
          </a:prstGeom>
          <a:noFill/>
        </p:spPr>
        <p:txBody>
          <a:bodyPr wrap="square" rtlCol="0">
            <a:spAutoFit/>
          </a:bodyPr>
          <a:lstStyle/>
          <a:p>
            <a:r>
              <a:rPr lang="en-US" sz="2200" dirty="0" smtClean="0">
                <a:solidFill>
                  <a:schemeClr val="bg1"/>
                </a:solidFill>
                <a:latin typeface="Georgia"/>
                <a:cs typeface="Georgia"/>
              </a:rPr>
              <a:t>Graduate </a:t>
            </a:r>
            <a:r>
              <a:rPr lang="en-US" sz="2200" dirty="0">
                <a:solidFill>
                  <a:schemeClr val="bg1"/>
                </a:solidFill>
                <a:latin typeface="Georgia"/>
                <a:cs typeface="Georgia"/>
              </a:rPr>
              <a:t>i</a:t>
            </a:r>
            <a:r>
              <a:rPr lang="en-US" sz="2200" dirty="0" smtClean="0">
                <a:solidFill>
                  <a:schemeClr val="bg1"/>
                </a:solidFill>
                <a:latin typeface="Georgia"/>
                <a:cs typeface="Georgia"/>
              </a:rPr>
              <a:t>ntroductory classes</a:t>
            </a:r>
            <a:endParaRPr lang="en-US" sz="2200" dirty="0">
              <a:solidFill>
                <a:schemeClr val="bg1"/>
              </a:solidFill>
              <a:latin typeface="Helvetica"/>
              <a:cs typeface="Helvetica"/>
            </a:endParaRP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0" name="Picture 9" descr="M logo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6606" y="4571212"/>
            <a:ext cx="935593" cy="349771"/>
          </a:xfrm>
          <a:prstGeom prst="rect">
            <a:avLst/>
          </a:prstGeom>
        </p:spPr>
      </p:pic>
    </p:spTree>
    <p:extLst>
      <p:ext uri="{BB962C8B-B14F-4D97-AF65-F5344CB8AC3E}">
        <p14:creationId xmlns:p14="http://schemas.microsoft.com/office/powerpoint/2010/main" val="269834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Custom 1">
      <a:dk1>
        <a:srgbClr val="006971"/>
      </a:dk1>
      <a:lt1>
        <a:sysClr val="window" lastClr="FFFFFF"/>
      </a:lt1>
      <a:dk2>
        <a:srgbClr val="9F0927"/>
      </a:dk2>
      <a:lt2>
        <a:srgbClr val="FFFEEF"/>
      </a:lt2>
      <a:accent1>
        <a:srgbClr val="006971"/>
      </a:accent1>
      <a:accent2>
        <a:srgbClr val="BE0A2A"/>
      </a:accent2>
      <a:accent3>
        <a:srgbClr val="F0CC3F"/>
      </a:accent3>
      <a:accent4>
        <a:srgbClr val="A7C784"/>
      </a:accent4>
      <a:accent5>
        <a:srgbClr val="D84725"/>
      </a:accent5>
      <a:accent6>
        <a:srgbClr val="00808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10060</TotalTime>
  <Words>1805</Words>
  <Application>Microsoft Office PowerPoint</Application>
  <PresentationFormat>On-screen Show (16:9)</PresentationFormat>
  <Paragraphs>185</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Georgia</vt:lpstr>
      <vt:lpstr>Helvetica</vt:lpstr>
      <vt:lpstr>Custom Design</vt:lpstr>
      <vt:lpstr>PowerPoint Presentation</vt:lpstr>
      <vt:lpstr>Acknowledgements</vt:lpstr>
      <vt:lpstr>PowerPoint Presentation</vt:lpstr>
      <vt:lpstr>Miami University?  Oxford, Ohio?</vt:lpstr>
      <vt:lpstr>University of Miami</vt:lpstr>
      <vt:lpstr>Miami University</vt:lpstr>
      <vt:lpstr>Miami University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campus!</dc:title>
  <dc:creator>Donna Barnet</dc:creator>
  <cp:lastModifiedBy>Bailer, A. John Dr.</cp:lastModifiedBy>
  <cp:revision>367</cp:revision>
  <cp:lastPrinted>2014-10-02T19:37:14Z</cp:lastPrinted>
  <dcterms:created xsi:type="dcterms:W3CDTF">2011-09-09T19:38:31Z</dcterms:created>
  <dcterms:modified xsi:type="dcterms:W3CDTF">2017-10-09T15:37:29Z</dcterms:modified>
</cp:coreProperties>
</file>