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2" r:id="rId3"/>
    <p:sldMasterId id="2147483784" r:id="rId4"/>
  </p:sldMasterIdLst>
  <p:notesMasterIdLst>
    <p:notesMasterId r:id="rId26"/>
  </p:notesMasterIdLst>
  <p:handoutMasterIdLst>
    <p:handoutMasterId r:id="rId27"/>
  </p:handoutMasterIdLst>
  <p:sldIdLst>
    <p:sldId id="273" r:id="rId5"/>
    <p:sldId id="257" r:id="rId6"/>
    <p:sldId id="289" r:id="rId7"/>
    <p:sldId id="258" r:id="rId8"/>
    <p:sldId id="260" r:id="rId9"/>
    <p:sldId id="293" r:id="rId10"/>
    <p:sldId id="306" r:id="rId11"/>
    <p:sldId id="302" r:id="rId12"/>
    <p:sldId id="309" r:id="rId13"/>
    <p:sldId id="308" r:id="rId14"/>
    <p:sldId id="311" r:id="rId15"/>
    <p:sldId id="263" r:id="rId16"/>
    <p:sldId id="296" r:id="rId17"/>
    <p:sldId id="303" r:id="rId18"/>
    <p:sldId id="304" r:id="rId19"/>
    <p:sldId id="286" r:id="rId20"/>
    <p:sldId id="270" r:id="rId21"/>
    <p:sldId id="271" r:id="rId22"/>
    <p:sldId id="272" r:id="rId23"/>
    <p:sldId id="300" r:id="rId24"/>
    <p:sldId id="30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00" autoAdjust="0"/>
  </p:normalViewPr>
  <p:slideViewPr>
    <p:cSldViewPr>
      <p:cViewPr>
        <p:scale>
          <a:sx n="100" d="100"/>
          <a:sy n="100" d="100"/>
        </p:scale>
        <p:origin x="16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25C0B-0B4D-4A06-951B-93BD1154D908}" type="datetimeFigureOut">
              <a:rPr lang="en-US" smtClean="0"/>
              <a:pPr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E6B52-7E29-4355-82FA-310495105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09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98C7F4-FB2A-4877-A3C3-FC052C9B8FFE}" type="datetimeFigureOut">
              <a:rPr lang="en-US"/>
              <a:pPr>
                <a:defRPr/>
              </a:pPr>
              <a:t>7/6/2012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8D1F9A-6CF7-43B1-AE47-8E21AF7AF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24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8195B-16D2-4571-B3A0-6B239AF9DD9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023" y="770089"/>
            <a:ext cx="4515379" cy="342159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Here we have a full depiction of program development.  We see that everything starts with a clear articulation of the originating situation from which priorities are set.  This sets into motion the programmatic response – as displayed in the logic model of what is expected to occur…the connections and relationships between inputs-outputs- and outcomes.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Often not included in the graphical LM display but important to articulate are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Assumptions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External factors, for example, do financial institutions exist; are they accessible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(barriers and facilitators) 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Evaluation runs over the course of the program and is part of the program design.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Looks linear but is not…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57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1B458-BD90-4340-9470-6BE31278F5D4}" type="slidenum">
              <a:rPr lang="en-US" smtClean="0">
                <a:ea typeface="ＭＳ Ｐゴシック" pitchFamily="57" charset="-128"/>
              </a:rPr>
              <a:pPr/>
              <a:t>11</a:t>
            </a:fld>
            <a:endParaRPr lang="en-US" smtClean="0">
              <a:ea typeface="ＭＳ Ｐゴシック" pitchFamily="5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s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ranspr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53150"/>
            <a:ext cx="1828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s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ranspr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53150"/>
            <a:ext cx="1828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C3719-7CB8-47B2-BD6A-02E19240A579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60D83D-7D48-4B5F-83ED-A2503CE3E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19F35-69C1-4A3A-9371-B6C8F1016621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6D24CD1D-0374-492A-B7AA-9BACA0828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17977-C609-4826-93FD-7F55D0589E35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E3CCE7-3E97-4D0B-8AE1-50680BFB1D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7E1A0E3-29B4-4825-A1CA-3D8DF9FF32D9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B7CAE-8361-4A76-BD3D-4849C645A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F5496-F403-4255-A886-FF5597D2FA55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CE9934-14BD-4482-8EFE-5BE02C470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8ED60-D957-42BE-9AF7-FD20EB9E34A6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BE8B407-D9B1-44E2-AAE5-C2D5D2E15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52EA4-20BF-4B37-8490-EBA2612E1515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7B7CD3-AA8F-4390-998F-62EAA908A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F1597A-4596-4E1D-A9C5-5BFD518E33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6E726-0F73-4A23-80E2-8D4B69405A5F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AE6E48C-DB2C-48E1-AD2B-9AF1B4EF2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9DC44E8B-A455-4B89-A784-62A12B382B2D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F6E0B-FE5F-40B3-B062-A7A17AB3CB4F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A26A1-3370-41E2-B923-487139891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E5D6DAA-AB93-40D8-83B1-398BCD52E9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A408-0AA9-4B03-9A21-1D1290E5641B}" type="datetimeFigureOut">
              <a:rPr lang="en-US" smtClean="0"/>
              <a:pPr>
                <a:defRPr/>
              </a:pPr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−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 base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Transpr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6153150"/>
            <a:ext cx="1828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266700"/>
            <a:ext cx="8534400" cy="6324600"/>
          </a:xfrm>
          <a:prstGeom prst="rect">
            <a:avLst/>
          </a:prstGeom>
          <a:solidFill>
            <a:schemeClr val="bg1">
              <a:alpha val="85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 base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Transpr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6153150"/>
            <a:ext cx="1828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266700"/>
            <a:ext cx="8534400" cy="6324600"/>
          </a:xfrm>
          <a:prstGeom prst="rect">
            <a:avLst/>
          </a:prstGeom>
          <a:solidFill>
            <a:schemeClr val="bg1">
              <a:alpha val="85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7/6/2012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04800" y="0"/>
            <a:ext cx="228600" cy="60960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HandelGotDBol" pitchFamily="34" charset="0"/>
              <a:ea typeface="ＭＳ Ｐゴシック" pitchFamily="57" charset="-128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7" name="Picture 9" descr="EXTLOG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240463"/>
            <a:ext cx="138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057400" y="6346825"/>
            <a:ext cx="6248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2971800" algn="r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ＭＳ Ｐゴシック" pitchFamily="57" charset="-128"/>
                <a:cs typeface="Arial" pitchFamily="34" charset="0"/>
              </a:rPr>
              <a:t>University of Wisconsin - Extension, Cooperative Extension, Program Development and Evaluation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04800" y="0"/>
            <a:ext cx="228600" cy="60960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HandelGotDBol" pitchFamily="34" charset="0"/>
              <a:ea typeface="ＭＳ Ｐゴシック" pitchFamily="57" charset="-128"/>
              <a:cs typeface="+mn-cs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 flipH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DF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HandelGotDBol" pitchFamily="34" charset="0"/>
              <a:ea typeface="ＭＳ Ｐゴシック" pitchFamily="57" charset="-128"/>
              <a:cs typeface="+mn-cs"/>
            </a:endParaRPr>
          </a:p>
        </p:txBody>
      </p:sp>
      <p:pic>
        <p:nvPicPr>
          <p:cNvPr id="3081" name="Picture 9" descr="EXTLOG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335713"/>
            <a:ext cx="138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057400" y="6445250"/>
            <a:ext cx="6248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2971800" algn="r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ＭＳ Ｐゴシック" pitchFamily="57" charset="-128"/>
                <a:cs typeface="Arial" pitchFamily="34" charset="0"/>
              </a:rPr>
              <a:t>University of Wisconsin - Extension, Cooperative Extension, Program Development and Evaluation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DDDDDD"/>
            </a:outerShdw>
          </a:effectLst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imgres?imgurl=http://www.kansascitybarbecue.com/MCPE02849_0000%5b1%5d.gif&amp;imgrefurl=http://www.kansascitybarbecue.com/Recipes.htm&amp;usg=__xKjE0iF5DLI8-JubqKvXgHCf0ao=&amp;h=361&amp;w=330&amp;sz=6&amp;hl=en&amp;start=85&amp;zoom=1&amp;itbs=1&amp;tbnid=2seI0hHgYs0gOM:&amp;tbnh=121&amp;tbnw=111&amp;prev=/images?q=recipe&amp;start=80&amp;hl=en&amp;sa=N&amp;gbv=2&amp;ndsp=20&amp;tbs=isch:1" TargetMode="Externa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ex.edu/ces/pdande/evaluation/evallogicmodel.html" TargetMode="External"/><Relationship Id="rId2" Type="http://schemas.openxmlformats.org/officeDocument/2006/relationships/hyperlink" Target="http://www.aoa.gov/AoARoot/AoA_Programs/HCLTC/ADRC_CareTransitions/Toolkit/index.aspx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whitehouse.gov/sites/default/files/omb/part/challenges_strategies.html" TargetMode="External"/><Relationship Id="rId5" Type="http://schemas.openxmlformats.org/officeDocument/2006/relationships/hyperlink" Target="http://www.cfmc.org/caretransitions/toolkit_measure.html" TargetMode="External"/><Relationship Id="rId4" Type="http://schemas.openxmlformats.org/officeDocument/2006/relationships/hyperlink" Target="http://www.cfmc.org/integratingcare/files/Care_Transitions_toolkit_090611_Fin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iseredu.org/" TargetMode="External"/><Relationship Id="rId2" Type="http://schemas.openxmlformats.org/officeDocument/2006/relationships/hyperlink" Target="http://www.ahrq.gov/qual/careatlas/" TargetMode="Externa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.org/center/cnp/projects/outcomeindicators.cfm" TargetMode="External"/><Relationship Id="rId2" Type="http://schemas.openxmlformats.org/officeDocument/2006/relationships/hyperlink" Target="http://www.reaim.org/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menthelp.org/evaluatn/fnl_eval.htm" TargetMode="External"/><Relationship Id="rId2" Type="http://schemas.openxmlformats.org/officeDocument/2006/relationships/hyperlink" Target="http://www.data.aoa.gov/" TargetMode="Externa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occ.org/Portals/0/TransitionsOfCare_Measures.pdf" TargetMode="External"/><Relationship Id="rId2" Type="http://schemas.openxmlformats.org/officeDocument/2006/relationships/hyperlink" Target="http://www.kaiseredu.org/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SMART Performance Management </a:t>
            </a:r>
            <a:br>
              <a:rPr lang="en-US" sz="3200" dirty="0" smtClean="0"/>
            </a:br>
            <a:r>
              <a:rPr lang="en-US" sz="3200" dirty="0" smtClean="0"/>
              <a:t>For Care Transitions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429000"/>
            <a:ext cx="64008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1900" dirty="0" smtClean="0"/>
              <a:t>Suzanne Kunkel and Elizabeth Carpio</a:t>
            </a:r>
          </a:p>
          <a:p>
            <a:pPr>
              <a:lnSpc>
                <a:spcPct val="110000"/>
              </a:lnSpc>
              <a:defRPr/>
            </a:pPr>
            <a:r>
              <a:rPr lang="en-US" sz="1900" dirty="0" smtClean="0"/>
              <a:t>Scripps Gerontology Center</a:t>
            </a:r>
          </a:p>
          <a:p>
            <a:pPr>
              <a:lnSpc>
                <a:spcPct val="110000"/>
              </a:lnSpc>
              <a:defRPr/>
            </a:pPr>
            <a:r>
              <a:rPr lang="en-US" sz="1900" dirty="0" smtClean="0"/>
              <a:t>Miami University</a:t>
            </a:r>
          </a:p>
          <a:p>
            <a:pPr>
              <a:lnSpc>
                <a:spcPct val="110000"/>
              </a:lnSpc>
              <a:defRPr/>
            </a:pPr>
            <a:endParaRPr lang="en-US" sz="1900" dirty="0" smtClean="0"/>
          </a:p>
          <a:p>
            <a:pPr>
              <a:defRPr/>
            </a:pPr>
            <a:r>
              <a:rPr lang="en-US" sz="2000" dirty="0" smtClean="0"/>
              <a:t>n4a Conference and Trade Show</a:t>
            </a:r>
          </a:p>
          <a:p>
            <a:pPr>
              <a:defRPr/>
            </a:pPr>
            <a:r>
              <a:rPr lang="en-US" sz="1800" dirty="0" smtClean="0"/>
              <a:t>Denver, Colorado</a:t>
            </a:r>
          </a:p>
          <a:p>
            <a:pPr>
              <a:defRPr/>
            </a:pPr>
            <a:r>
              <a:rPr lang="en-US" sz="1800" dirty="0" smtClean="0"/>
              <a:t>July 7-11, 2012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" y="609600"/>
          <a:ext cx="8229600" cy="5562600"/>
        </p:xfrm>
        <a:graphic>
          <a:graphicData uri="http://schemas.openxmlformats.org/presentationml/2006/ole">
            <p:oleObj spid="_x0000_s2050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alibri" pitchFamily="34" charset="0"/>
              </a:rPr>
              <a:t>Simple Logic Model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ph idx="1"/>
          </p:nvPr>
        </p:nvGraphicFramePr>
        <p:xfrm>
          <a:off x="1477963" y="1752600"/>
          <a:ext cx="6065838" cy="3281785"/>
        </p:xfrm>
        <a:graphic>
          <a:graphicData uri="http://schemas.openxmlformats.org/drawingml/2006/table">
            <a:tbl>
              <a:tblPr/>
              <a:tblGrid>
                <a:gridCol w="1308508"/>
                <a:gridCol w="1480729"/>
                <a:gridCol w="1492449"/>
                <a:gridCol w="1784152"/>
              </a:tblGrid>
              <a:tr h="13294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Outputs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(What you do and who you reach)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Output Measurement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(How you know what you did)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Outcomes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</a:rPr>
                        <a:t>(Changes in what you intend to affect)</a:t>
                      </a: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Outcome Measurement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28" charset="-128"/>
                          <a:cs typeface="Times New Roman" pitchFamily="18" charset="0"/>
                        </a:rPr>
                        <a:t>(How you know what you changed)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07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Assumptions</a:t>
                      </a: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marL="101379" marR="1013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4" name="Right Arrow 6"/>
          <p:cNvSpPr>
            <a:spLocks noChangeArrowheads="1"/>
          </p:cNvSpPr>
          <p:nvPr/>
        </p:nvSpPr>
        <p:spPr bwMode="auto">
          <a:xfrm>
            <a:off x="381000" y="3124200"/>
            <a:ext cx="137160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8465" name="Oval 8"/>
          <p:cNvSpPr>
            <a:spLocks noChangeArrowheads="1"/>
          </p:cNvSpPr>
          <p:nvPr/>
        </p:nvSpPr>
        <p:spPr bwMode="auto">
          <a:xfrm>
            <a:off x="7696200" y="3124200"/>
            <a:ext cx="14478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8466" name="TextBox 9"/>
          <p:cNvSpPr txBox="1">
            <a:spLocks noChangeArrowheads="1"/>
          </p:cNvSpPr>
          <p:nvPr/>
        </p:nvSpPr>
        <p:spPr bwMode="auto">
          <a:xfrm>
            <a:off x="533400" y="35814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Inputs</a:t>
            </a:r>
          </a:p>
        </p:txBody>
      </p:sp>
      <p:sp>
        <p:nvSpPr>
          <p:cNvPr id="18467" name="TextBox 10"/>
          <p:cNvSpPr txBox="1">
            <a:spLocks noChangeArrowheads="1"/>
          </p:cNvSpPr>
          <p:nvPr/>
        </p:nvSpPr>
        <p:spPr bwMode="auto">
          <a:xfrm>
            <a:off x="7924800" y="3429000"/>
            <a:ext cx="116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Ultimate Impact</a:t>
            </a:r>
          </a:p>
        </p:txBody>
      </p:sp>
      <p:sp>
        <p:nvSpPr>
          <p:cNvPr id="18468" name="Right Arrow 13"/>
          <p:cNvSpPr>
            <a:spLocks noChangeArrowheads="1"/>
          </p:cNvSpPr>
          <p:nvPr/>
        </p:nvSpPr>
        <p:spPr bwMode="auto">
          <a:xfrm>
            <a:off x="7543800" y="2895600"/>
            <a:ext cx="5334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18469" name="Picture 8" descr="ghpc white on 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6477000" y="6064250"/>
            <a:ext cx="24384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Performance Recipe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81400" y="1828800"/>
            <a:ext cx="3657600" cy="58674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S</a:t>
            </a:r>
            <a:r>
              <a:rPr lang="en-US" sz="2800" dirty="0" smtClean="0"/>
              <a:t>pecific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M</a:t>
            </a:r>
            <a:r>
              <a:rPr lang="en-US" sz="2800" dirty="0" smtClean="0"/>
              <a:t>easurable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A</a:t>
            </a:r>
            <a:r>
              <a:rPr lang="en-US" sz="2800" dirty="0" smtClean="0"/>
              <a:t>greed upon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R</a:t>
            </a:r>
            <a:r>
              <a:rPr lang="en-US" sz="2800" dirty="0" smtClean="0"/>
              <a:t>ealistic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T</a:t>
            </a:r>
            <a:r>
              <a:rPr lang="en-US" sz="2800" dirty="0" smtClean="0"/>
              <a:t>ime limited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E</a:t>
            </a:r>
            <a:r>
              <a:rPr lang="en-US" sz="2800" dirty="0" smtClean="0"/>
              <a:t>valuated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R</a:t>
            </a:r>
            <a:r>
              <a:rPr lang="en-US" sz="2800" dirty="0" smtClean="0"/>
              <a:t>eevaluated</a:t>
            </a:r>
          </a:p>
        </p:txBody>
      </p:sp>
      <p:pic>
        <p:nvPicPr>
          <p:cNvPr id="13316" name="Picture 5" descr="MCPE02849_0000%255B1%255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2133600"/>
            <a:ext cx="28051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Performance Recipe (+)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1828800"/>
            <a:ext cx="6705600" cy="58674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S</a:t>
            </a:r>
            <a:r>
              <a:rPr lang="en-US" sz="2800" dirty="0" smtClean="0"/>
              <a:t>pecific and Compelling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M</a:t>
            </a:r>
            <a:r>
              <a:rPr lang="en-US" sz="2800" dirty="0" smtClean="0"/>
              <a:t>easurable and Moveable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A</a:t>
            </a:r>
            <a:r>
              <a:rPr lang="en-US" sz="2800" dirty="0" smtClean="0"/>
              <a:t>greed upon and Available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R</a:t>
            </a:r>
            <a:r>
              <a:rPr lang="en-US" sz="2800" dirty="0" smtClean="0"/>
              <a:t>ealistic (Plausible and Practical)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T</a:t>
            </a:r>
            <a:r>
              <a:rPr lang="en-US" sz="2800" dirty="0" smtClean="0"/>
              <a:t>ime limited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E</a:t>
            </a:r>
            <a:r>
              <a:rPr lang="en-US" sz="2800" dirty="0" smtClean="0"/>
              <a:t>valuated</a:t>
            </a:r>
          </a:p>
          <a:p>
            <a:pPr eaLnBrk="1" hangingPunct="1">
              <a:lnSpc>
                <a:spcPct val="75000"/>
              </a:lnSpc>
            </a:pPr>
            <a:r>
              <a:rPr lang="en-US" sz="3600" dirty="0" smtClean="0">
                <a:solidFill>
                  <a:srgbClr val="CC6600"/>
                </a:solidFill>
              </a:rPr>
              <a:t>R</a:t>
            </a:r>
            <a:r>
              <a:rPr lang="en-US" sz="2800" dirty="0" smtClean="0"/>
              <a:t>eevaluated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through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we want to know?</a:t>
            </a:r>
          </a:p>
          <a:p>
            <a:r>
              <a:rPr lang="en-US" dirty="0" smtClean="0"/>
              <a:t>Why do we need to know? </a:t>
            </a:r>
          </a:p>
          <a:p>
            <a:pPr lvl="1"/>
            <a:r>
              <a:rPr lang="en-US" dirty="0" smtClean="0"/>
              <a:t>Whom will we tell?</a:t>
            </a:r>
          </a:p>
          <a:p>
            <a:r>
              <a:rPr lang="en-US" dirty="0" smtClean="0"/>
              <a:t>How will we know it? </a:t>
            </a:r>
          </a:p>
          <a:p>
            <a:pPr lvl="1"/>
            <a:r>
              <a:rPr lang="en-US" dirty="0" smtClean="0"/>
              <a:t>What will we measure?</a:t>
            </a:r>
          </a:p>
          <a:p>
            <a:pPr lvl="1"/>
            <a:r>
              <a:rPr lang="en-US" dirty="0" smtClean="0"/>
              <a:t>Where will we get the data? </a:t>
            </a:r>
          </a:p>
          <a:p>
            <a:endParaRPr lang="en-US" dirty="0" smtClean="0"/>
          </a:p>
          <a:p>
            <a:r>
              <a:rPr lang="en-US" dirty="0" smtClean="0"/>
              <a:t>Example can focus on design, implementation, outcomes, or impact</a:t>
            </a:r>
          </a:p>
          <a:p>
            <a:pPr lvl="1"/>
            <a:r>
              <a:rPr lang="en-US" dirty="0" smtClean="0"/>
              <a:t>All must focus on a strategic goal– beginning with the end in mind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534400" cy="758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“The secret of getting ahead is getting started. The secret of getting started is breaking your complex, overwhelming tasks into small, manageable tasks, and then starting on the first one.”</a:t>
            </a:r>
          </a:p>
          <a:p>
            <a:pPr>
              <a:buNone/>
            </a:pPr>
            <a:r>
              <a:rPr lang="en-US" dirty="0" smtClean="0"/>
              <a:t>						--Mark Twain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Required program monitoring data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program data your agency collects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Monitoring, Improvement, Problem-solving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data collection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Existing local, state, and national data, measures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AGID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Healthy People 2010, 2020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State and county demographics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POMP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686800" cy="5181600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7400" dirty="0" err="1" smtClean="0"/>
              <a:t>AoA</a:t>
            </a:r>
            <a:r>
              <a:rPr lang="en-US" sz="7400" dirty="0" smtClean="0"/>
              <a:t> Care Transitions Toolkit</a:t>
            </a:r>
          </a:p>
          <a:p>
            <a:pPr>
              <a:buNone/>
            </a:pPr>
            <a:r>
              <a:rPr lang="en-US" sz="4900" u="sng" dirty="0" smtClean="0">
                <a:hlinkClick r:id="rId2"/>
              </a:rPr>
              <a:t>http://www.aoa.gov/AoARoot/AoA_Programs/HCLTC/ADRC_CareTransitions/Toolkit/index.aspx</a:t>
            </a:r>
            <a:r>
              <a:rPr lang="en-US" sz="4900" dirty="0" smtClean="0"/>
              <a:t> </a:t>
            </a:r>
          </a:p>
          <a:p>
            <a:pPr lvl="0">
              <a:buNone/>
            </a:pPr>
            <a:endParaRPr lang="en-US" sz="5500" dirty="0" smtClean="0"/>
          </a:p>
          <a:p>
            <a:pPr lvl="0">
              <a:buFont typeface="Wingdings" pitchFamily="2" charset="2"/>
              <a:buChar char="§"/>
            </a:pPr>
            <a:r>
              <a:rPr lang="en-US" sz="6200" dirty="0" smtClean="0"/>
              <a:t>University of Wisconsin Logic Model  </a:t>
            </a:r>
            <a:r>
              <a:rPr lang="en-US" sz="5500" u="sng" dirty="0" smtClean="0">
                <a:hlinkClick r:id="rId3"/>
              </a:rPr>
              <a:t>http://www.uwex.edu/ces/pdande/evaluation/evallogicmodel.html</a:t>
            </a:r>
            <a:r>
              <a:rPr lang="en-US" sz="5500" dirty="0" smtClean="0"/>
              <a:t> </a:t>
            </a:r>
          </a:p>
          <a:p>
            <a:pPr>
              <a:buNone/>
            </a:pPr>
            <a:r>
              <a:rPr lang="en-US" sz="5500" dirty="0" smtClean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en-US" sz="6200" dirty="0" smtClean="0"/>
              <a:t>Community Care Transitions Toolkit</a:t>
            </a:r>
          </a:p>
          <a:p>
            <a:pPr>
              <a:buNone/>
            </a:pPr>
            <a:r>
              <a:rPr lang="en-US" sz="4900" u="sng" dirty="0" smtClean="0">
                <a:hlinkClick r:id="rId4"/>
              </a:rPr>
              <a:t>http://www.cfmc.org/integratingcare/files/Care_Transitions_toolkit_090611_Final.pdf</a:t>
            </a:r>
            <a:endParaRPr lang="en-US" sz="4900" dirty="0" smtClean="0"/>
          </a:p>
          <a:p>
            <a:pPr>
              <a:buNone/>
            </a:pPr>
            <a:r>
              <a:rPr lang="en-US" sz="5500" dirty="0" smtClean="0"/>
              <a:t>  </a:t>
            </a:r>
          </a:p>
          <a:p>
            <a:pPr>
              <a:buFont typeface="Wingdings" pitchFamily="2" charset="2"/>
              <a:buChar char="§"/>
            </a:pPr>
            <a:r>
              <a:rPr lang="en-US" sz="5500" dirty="0" smtClean="0"/>
              <a:t> </a:t>
            </a:r>
            <a:r>
              <a:rPr lang="en-US" sz="6200" dirty="0" smtClean="0"/>
              <a:t>Basics of Outcome Measurement</a:t>
            </a:r>
          </a:p>
          <a:p>
            <a:pPr>
              <a:buNone/>
            </a:pPr>
            <a:r>
              <a:rPr lang="en-US" sz="4900" u="sng" dirty="0" smtClean="0">
                <a:hlinkClick r:id="rId5"/>
              </a:rPr>
              <a:t>http://www.cfmc.org/caretransitions/toolkit_measure.html</a:t>
            </a:r>
            <a:endParaRPr lang="en-US" sz="4900" u="sng" dirty="0" smtClean="0"/>
          </a:p>
          <a:p>
            <a:pPr>
              <a:buNone/>
            </a:pPr>
            <a:r>
              <a:rPr lang="en-US" sz="4900" dirty="0" smtClean="0"/>
              <a:t>  </a:t>
            </a:r>
          </a:p>
          <a:p>
            <a:pPr lvl="0">
              <a:buFont typeface="Wingdings" pitchFamily="2" charset="2"/>
              <a:buChar char="§"/>
            </a:pPr>
            <a:r>
              <a:rPr lang="en-US" sz="6200" dirty="0" smtClean="0"/>
              <a:t>Performance Measurement Challenges and Strategies </a:t>
            </a:r>
            <a:r>
              <a:rPr lang="en-US" sz="4900" u="sng" dirty="0" smtClean="0">
                <a:hlinkClick r:id="rId6"/>
              </a:rPr>
              <a:t>http://www.whitehouse.gov/sites/default/files/omb/part/challenges_strategies.html</a:t>
            </a:r>
            <a:endParaRPr lang="en-US" sz="4900" u="sng" dirty="0" smtClean="0"/>
          </a:p>
          <a:p>
            <a:pPr>
              <a:buNone/>
            </a:pPr>
            <a:r>
              <a:rPr lang="en-US" sz="4500" dirty="0" smtClean="0"/>
              <a:t> </a:t>
            </a:r>
          </a:p>
          <a:p>
            <a:pPr>
              <a:buNone/>
            </a:pPr>
            <a:r>
              <a:rPr lang="en-US" sz="4500" dirty="0" smtClean="0"/>
              <a:t> 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Resources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AHRQ Care Coordination Measures Atlas </a:t>
            </a:r>
            <a:r>
              <a:rPr lang="en-US" sz="2400" u="sng" dirty="0" smtClean="0">
                <a:hlinkClick r:id="rId2"/>
              </a:rPr>
              <a:t>http://www.ahrq.gov/qual/careatlas/</a:t>
            </a:r>
            <a:r>
              <a:rPr lang="en-US" sz="2400" dirty="0" smtClean="0"/>
              <a:t> </a:t>
            </a:r>
          </a:p>
          <a:p>
            <a:r>
              <a:rPr lang="en-US" sz="2400" dirty="0" smtClean="0"/>
              <a:t>Data for Benchmarks:  </a:t>
            </a:r>
            <a:r>
              <a:rPr lang="en-US" sz="2400" dirty="0" err="1" smtClean="0"/>
              <a:t>AoA</a:t>
            </a:r>
            <a:r>
              <a:rPr lang="en-US" sz="2400" dirty="0" smtClean="0"/>
              <a:t> AGID </a:t>
            </a:r>
          </a:p>
          <a:p>
            <a:pPr lvl="1" eaLnBrk="1" hangingPunct="1"/>
            <a:r>
              <a:rPr lang="en-US" sz="2400" dirty="0" smtClean="0"/>
              <a:t>www.agidnet.org</a:t>
            </a:r>
          </a:p>
          <a:p>
            <a:pPr lvl="1" eaLnBrk="1" hangingPunct="1"/>
            <a:r>
              <a:rPr lang="en-US" sz="2400" dirty="0" smtClean="0"/>
              <a:t>Healthy People 2010, 2020</a:t>
            </a:r>
          </a:p>
          <a:p>
            <a:pPr lvl="1" eaLnBrk="1" hangingPunct="1"/>
            <a:r>
              <a:rPr lang="en-US" sz="2400" dirty="0" smtClean="0"/>
              <a:t>County level data (health)</a:t>
            </a:r>
          </a:p>
          <a:p>
            <a:pPr lvl="1" eaLnBrk="1" hangingPunct="1"/>
            <a:r>
              <a:rPr lang="en-US" sz="2400" dirty="0" smtClean="0"/>
              <a:t>State census numbers (age, gender, living situation, income, race)</a:t>
            </a:r>
          </a:p>
          <a:p>
            <a:pPr eaLnBrk="1" hangingPunct="1"/>
            <a:r>
              <a:rPr lang="en-US" sz="2400" dirty="0" smtClean="0"/>
              <a:t>Other state data:  </a:t>
            </a:r>
            <a:r>
              <a:rPr lang="en-US" sz="2400" dirty="0" smtClean="0">
                <a:hlinkClick r:id="rId3"/>
              </a:rPr>
              <a:t>www.kaiseredu.org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Compendium of state data on health services, $$, providers, health of residents, 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en-US" sz="1800" dirty="0" smtClean="0"/>
              <a:t>REAIM—Evaluation Frameworks </a:t>
            </a:r>
            <a:r>
              <a:rPr lang="en-US" sz="1800" u="sng" dirty="0" smtClean="0">
                <a:hlinkClick r:id="rId2"/>
              </a:rPr>
              <a:t>www.reaim.org</a:t>
            </a:r>
            <a:endParaRPr lang="en-US" sz="1800" u="sng" dirty="0" smtClean="0"/>
          </a:p>
          <a:p>
            <a:pPr lvl="0"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i="1" dirty="0" smtClean="0"/>
              <a:t>Transforming Data Into Practical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Applebaum, Kunkel &amp; Wilson, The Gerontologist, 47 (1), 2007.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0"/>
            <a:r>
              <a:rPr lang="en-US" sz="1800" dirty="0" smtClean="0"/>
              <a:t>Outcome Indicators Project (Urban Institute)</a:t>
            </a:r>
          </a:p>
          <a:p>
            <a:pPr lvl="1"/>
            <a:r>
              <a:rPr lang="en-US" sz="1800" u="sng" dirty="0" smtClean="0">
                <a:hlinkClick r:id="rId3"/>
              </a:rPr>
              <a:t>http://www.urban.org/center/cnp/projects/outcomeindicators.cfm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Brown-Williams, H. et al. (2006). F</a:t>
            </a:r>
            <a:r>
              <a:rPr lang="en-US" sz="1800" i="1" dirty="0" smtClean="0"/>
              <a:t>rom Hospital to Home: Improving Transitional Care for Older Adults. </a:t>
            </a:r>
            <a:r>
              <a:rPr lang="en-US" sz="1800" dirty="0" smtClean="0"/>
              <a:t>Health Research for Action: University of California, Berkley, California.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Work together to: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Understand performance management for program design, implementation, outcomes, and impact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Appreciate the value of logic models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Articulate multiple purpose and audiences for performance information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Understand and apply the guiding principles for developing performance measures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Review examples and resources for care transition logic models and performance 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Data for Benchmarks:</a:t>
            </a:r>
          </a:p>
          <a:p>
            <a:pPr lvl="1"/>
            <a:r>
              <a:rPr lang="en-US" sz="2000" u="sng" dirty="0" smtClean="0">
                <a:hlinkClick r:id="rId2"/>
              </a:rPr>
              <a:t>www.data.aoa.gov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Healthy People 2010, 2020</a:t>
            </a:r>
          </a:p>
          <a:p>
            <a:pPr lvl="1"/>
            <a:r>
              <a:rPr lang="en-US" sz="2000" dirty="0" smtClean="0"/>
              <a:t>County level data (health)</a:t>
            </a:r>
          </a:p>
          <a:p>
            <a:pPr lvl="1"/>
            <a:r>
              <a:rPr lang="en-US" sz="2000" dirty="0" smtClean="0"/>
              <a:t>www.agidnet.org</a:t>
            </a:r>
          </a:p>
          <a:p>
            <a:pPr lvl="0"/>
            <a:r>
              <a:rPr lang="en-US" sz="2000" dirty="0" smtClean="0"/>
              <a:t>Program Evaluation/Measurement</a:t>
            </a:r>
          </a:p>
          <a:p>
            <a:pPr lvl="1"/>
            <a:r>
              <a:rPr lang="en-US" sz="2000" dirty="0" smtClean="0"/>
              <a:t>Checklist for Evaluation Reports (RWJ)</a:t>
            </a:r>
          </a:p>
          <a:p>
            <a:pPr lvl="1"/>
            <a:r>
              <a:rPr lang="en-US" sz="2000" dirty="0" smtClean="0"/>
              <a:t>http://www.rwjf.org/files/research/50349.quality.checklist.final.pdf</a:t>
            </a:r>
          </a:p>
          <a:p>
            <a:pPr lvl="0"/>
            <a:r>
              <a:rPr lang="en-US" sz="2000" dirty="0" smtClean="0"/>
              <a:t>Basic Guide to Program Evaluation</a:t>
            </a:r>
          </a:p>
          <a:p>
            <a:pPr lvl="1"/>
            <a:r>
              <a:rPr lang="en-US" sz="2000" u="sng" dirty="0" smtClean="0">
                <a:hlinkClick r:id="rId3"/>
              </a:rPr>
              <a:t>http://www.managementhelp.org/evaluatn/fnl_eval.htm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Other state data:  </a:t>
            </a:r>
            <a:r>
              <a:rPr lang="en-US" sz="2000" u="sng" dirty="0" smtClean="0">
                <a:hlinkClick r:id="rId2"/>
              </a:rPr>
              <a:t>www.kaiseredu.org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Compendium of state data on health services, $$, providers, health of residents</a:t>
            </a:r>
          </a:p>
          <a:p>
            <a:pPr lvl="1"/>
            <a:endParaRPr lang="en-US" sz="2000" dirty="0" smtClean="0"/>
          </a:p>
          <a:p>
            <a:pPr lvl="0">
              <a:buClr>
                <a:srgbClr val="FE863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NTOCC Transitions of Care Measures, Paper by the NTOCC Measures Work Group, 2008. </a:t>
            </a:r>
            <a:r>
              <a:rPr lang="en-US" sz="2000" u="sng" dirty="0" smtClean="0">
                <a:solidFill>
                  <a:prstClr val="black"/>
                </a:solidFill>
                <a:hlinkClick r:id="rId3"/>
              </a:rPr>
              <a:t>http://www.ntocc.org/Portals/0/TransitionsOfCare_Measures.pdf</a:t>
            </a:r>
            <a:endParaRPr lang="en-US" sz="2000" u="sng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1400" dirty="0" smtClean="0"/>
              <a:t>Community Care Transitions Toolkit</a:t>
            </a:r>
            <a:br>
              <a:rPr lang="en-US" sz="1400" dirty="0" smtClean="0"/>
            </a:br>
            <a:r>
              <a:rPr lang="en-US" sz="1400" dirty="0" smtClean="0"/>
              <a:t> Colorado Foundation for Medical Care (CFMC),  Medicare QIO for Colorado</a:t>
            </a:r>
            <a:endParaRPr lang="en-US" sz="1400" dirty="0"/>
          </a:p>
        </p:txBody>
      </p:sp>
      <p:pic>
        <p:nvPicPr>
          <p:cNvPr id="73730" name="Picture 2" descr="C:\kunkel\aoa\village_ma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96200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Establishing Common Language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820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Performance Measurement</a:t>
            </a:r>
          </a:p>
          <a:p>
            <a:pPr lvl="1" eaLnBrk="1" hangingPunct="1"/>
            <a:r>
              <a:rPr lang="en-US" dirty="0" smtClean="0"/>
              <a:t>Process</a:t>
            </a:r>
          </a:p>
          <a:p>
            <a:pPr lvl="1" eaLnBrk="1" hangingPunct="1"/>
            <a:r>
              <a:rPr lang="en-US" dirty="0" smtClean="0"/>
              <a:t>Inputs and Outputs</a:t>
            </a:r>
          </a:p>
          <a:p>
            <a:pPr lvl="1" eaLnBrk="1" hangingPunct="1"/>
            <a:r>
              <a:rPr lang="en-US" dirty="0" smtClean="0"/>
              <a:t>Outcomes</a:t>
            </a:r>
          </a:p>
          <a:p>
            <a:pPr lvl="1" eaLnBrk="1" hangingPunct="1"/>
            <a:r>
              <a:rPr lang="en-US" dirty="0" smtClean="0"/>
              <a:t>Impact </a:t>
            </a:r>
          </a:p>
          <a:p>
            <a:pPr eaLnBrk="1" hangingPunct="1"/>
            <a:r>
              <a:rPr lang="en-US" dirty="0" smtClean="0"/>
              <a:t>Performance Reporting</a:t>
            </a:r>
          </a:p>
          <a:p>
            <a:pPr eaLnBrk="1" hangingPunct="1"/>
            <a:r>
              <a:rPr lang="en-US" dirty="0" smtClean="0"/>
              <a:t>Performance Management</a:t>
            </a:r>
          </a:p>
          <a:p>
            <a:pPr eaLnBrk="1" hangingPunct="1"/>
            <a:r>
              <a:rPr lang="en-US" dirty="0" smtClean="0"/>
              <a:t>Logic model as a guide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8196" name="Picture 5" descr="dictionary-30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we want to know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4515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Why do performance management?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Purposes:  planning, monitoring, reporting, improving, accountability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Audiences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Internal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Staff, management, board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External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Funders, consumers, community, providers, competitors, state, federal agencies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Demonstrating value, measuring performance, effectiveness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is the story we want to tell?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Goals, processes, outcomes, impacts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How will we know and show that we have succeeded?</a:t>
            </a:r>
          </a:p>
          <a:p>
            <a:pPr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Logic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Helps to identify and demonstrate value (what our program can do)</a:t>
            </a:r>
          </a:p>
          <a:p>
            <a:pPr lvl="1"/>
            <a:r>
              <a:rPr lang="en-US" sz="1900" dirty="0" smtClean="0"/>
              <a:t>What gets measured gets done</a:t>
            </a:r>
          </a:p>
          <a:p>
            <a:pPr lvl="1"/>
            <a:r>
              <a:rPr lang="en-US" sz="1900" dirty="0" smtClean="0"/>
              <a:t>We often measure what is easy to quantify</a:t>
            </a:r>
          </a:p>
          <a:p>
            <a:r>
              <a:rPr lang="en-US" sz="2400" dirty="0" smtClean="0"/>
              <a:t>Delineates strategies and why they are expected to work </a:t>
            </a:r>
          </a:p>
          <a:p>
            <a:r>
              <a:rPr lang="en-US" sz="2400" dirty="0" smtClean="0"/>
              <a:t>Makes explicit and clear links among resources, actions, and outcomes</a:t>
            </a:r>
          </a:p>
          <a:p>
            <a:r>
              <a:rPr lang="en-US" sz="2400" dirty="0" smtClean="0"/>
              <a:t>MUST begin with intended outcomes (what needs to be achieved v. what is being done)</a:t>
            </a:r>
          </a:p>
          <a:p>
            <a:pPr lvl="1"/>
            <a:r>
              <a:rPr lang="en-US" sz="1900" dirty="0" smtClean="0"/>
              <a:t>Key performance indicators are driven by program 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LM_pdande-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84200"/>
            <a:ext cx="76930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935038" y="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pitchFamily="-106" charset="-128"/>
                <a:cs typeface="ＭＳ Ｐゴシック" pitchFamily="-106" charset="-128"/>
              </a:rPr>
              <a:t>Fully detailed logic model</a:t>
            </a:r>
            <a:endParaRPr lang="en-US" sz="12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model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Conceptual/program design and implementation</a:t>
            </a:r>
          </a:p>
          <a:p>
            <a:endParaRPr lang="en-US" dirty="0" smtClean="0"/>
          </a:p>
          <a:p>
            <a:r>
              <a:rPr lang="en-US" dirty="0" smtClean="0"/>
              <a:t>Specific metrics/impact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90600" y="228600"/>
          <a:ext cx="7239000" cy="5565775"/>
        </p:xfrm>
        <a:graphic>
          <a:graphicData uri="http://schemas.openxmlformats.org/presentationml/2006/ole">
            <p:oleObj spid="_x0000_s3074" name="Acrobat Document" r:id="rId3" imgW="5830114" imgH="7542857" progId="AcroExch.Document.7">
              <p:embed/>
            </p:oleObj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rillonCupola_09 (3)">
  <a:themeElements>
    <a:clrScheme name="CarillonCupola_09 (3)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A82724"/>
      </a:accent1>
      <a:accent2>
        <a:srgbClr val="FFCC00"/>
      </a:accent2>
      <a:accent3>
        <a:srgbClr val="FFFFFF"/>
      </a:accent3>
      <a:accent4>
        <a:srgbClr val="000000"/>
      </a:accent4>
      <a:accent5>
        <a:srgbClr val="D1ACAC"/>
      </a:accent5>
      <a:accent6>
        <a:srgbClr val="E7B900"/>
      </a:accent6>
      <a:hlink>
        <a:srgbClr val="3399FF"/>
      </a:hlink>
      <a:folHlink>
        <a:srgbClr val="996600"/>
      </a:folHlink>
    </a:clrScheme>
    <a:fontScheme name="CarillonCupola_09 (3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illonCupola_09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82724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D1ACAC"/>
        </a:accent5>
        <a:accent6>
          <a:srgbClr val="E7B900"/>
        </a:accent6>
        <a:hlink>
          <a:srgbClr val="3399FF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rillonCupola_09 (3)">
  <a:themeElements>
    <a:clrScheme name="CarillonCupola_09 (3)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A82724"/>
      </a:accent1>
      <a:accent2>
        <a:srgbClr val="FFCC00"/>
      </a:accent2>
      <a:accent3>
        <a:srgbClr val="FFFFFF"/>
      </a:accent3>
      <a:accent4>
        <a:srgbClr val="000000"/>
      </a:accent4>
      <a:accent5>
        <a:srgbClr val="D1ACAC"/>
      </a:accent5>
      <a:accent6>
        <a:srgbClr val="E7B900"/>
      </a:accent6>
      <a:hlink>
        <a:srgbClr val="3399FF"/>
      </a:hlink>
      <a:folHlink>
        <a:srgbClr val="996600"/>
      </a:folHlink>
    </a:clrScheme>
    <a:fontScheme name="CarillonCupola_09 (3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illonCupola_09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illonCupola_09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illonCupola_09 (3)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82724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D1ACAC"/>
        </a:accent5>
        <a:accent6>
          <a:srgbClr val="E7B900"/>
        </a:accent6>
        <a:hlink>
          <a:srgbClr val="3399FF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deslide">
  <a:themeElements>
    <a:clrScheme name="HISPAN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ISPA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ISPAN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PAN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PAN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PAN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PAN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PAN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PAN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788</Words>
  <Application>Microsoft Office PowerPoint</Application>
  <PresentationFormat>On-screen Show (4:3)</PresentationFormat>
  <Paragraphs>163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CarillonCupola_09 (3)</vt:lpstr>
      <vt:lpstr>1_CarillonCupola_09 (3)</vt:lpstr>
      <vt:lpstr>Civic</vt:lpstr>
      <vt:lpstr>pdeslide</vt:lpstr>
      <vt:lpstr>Acrobat Document</vt:lpstr>
      <vt:lpstr>SMART Performance Management  For Care Transitions</vt:lpstr>
      <vt:lpstr>Presentation Objectives</vt:lpstr>
      <vt:lpstr>Community Care Transitions Toolkit  Colorado Foundation for Medical Care (CFMC),  Medicare QIO for Colorado</vt:lpstr>
      <vt:lpstr>Establishing Common Language</vt:lpstr>
      <vt:lpstr>What do we want to know and why?</vt:lpstr>
      <vt:lpstr>Benefits of a Logic Model</vt:lpstr>
      <vt:lpstr>Slide 7</vt:lpstr>
      <vt:lpstr>Logic model examples</vt:lpstr>
      <vt:lpstr>Slide 9</vt:lpstr>
      <vt:lpstr>Slide 10</vt:lpstr>
      <vt:lpstr>Simple Logic Model</vt:lpstr>
      <vt:lpstr>Performance Recipe</vt:lpstr>
      <vt:lpstr>Performance Recipe (+)</vt:lpstr>
      <vt:lpstr>Working through an example</vt:lpstr>
      <vt:lpstr>Slide 15</vt:lpstr>
      <vt:lpstr>Data sources</vt:lpstr>
      <vt:lpstr>Resources</vt:lpstr>
      <vt:lpstr>More Resources</vt:lpstr>
      <vt:lpstr>More Resources</vt:lpstr>
      <vt:lpstr>Slide 20</vt:lpstr>
      <vt:lpstr>Slide 21</vt:lpstr>
    </vt:vector>
  </TitlesOfParts>
  <Company>Miami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Eliminate Performance Anxiety! SMART Performance Management</dc:title>
  <dc:creator>carpioea</dc:creator>
  <cp:lastModifiedBy>Dr. Suzanne R Kunkel</cp:lastModifiedBy>
  <cp:revision>245</cp:revision>
  <dcterms:created xsi:type="dcterms:W3CDTF">2011-07-06T14:25:56Z</dcterms:created>
  <dcterms:modified xsi:type="dcterms:W3CDTF">2012-07-06T22:02:56Z</dcterms:modified>
</cp:coreProperties>
</file>